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>
        <p:scale>
          <a:sx n="70" d="100"/>
          <a:sy n="70" d="100"/>
        </p:scale>
        <p:origin x="1284" y="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DF-4385-89C2-47B16952A6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chemeClr val="accent4">
              <a:lumMod val="60000"/>
              <a:lumOff val="40000"/>
            </a:schemeClr>
          </a:solidFill>
          <a:latin typeface="文鼎新中特黑" panose="020B0609010101010101" pitchFamily="49" charset="-120"/>
          <a:ea typeface="文鼎新中特黑" panose="020B0609010101010101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0F0"/>
          </a:solidFill>
          <a:latin typeface="文鼎超明" panose="020B0609010101010101" pitchFamily="49" charset="-120"/>
          <a:ea typeface="文鼎超明" panose="020B0609010101010101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98549"/>
              </p:ext>
            </p:extLst>
          </p:nvPr>
        </p:nvGraphicFramePr>
        <p:xfrm>
          <a:off x="341194" y="1610437"/>
          <a:ext cx="8468016" cy="4561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674336"/>
              </p:ext>
            </p:extLst>
          </p:nvPr>
        </p:nvGraphicFramePr>
        <p:xfrm>
          <a:off x="1446662" y="1746909"/>
          <a:ext cx="6673756" cy="429905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36878">
                  <a:extLst>
                    <a:ext uri="{9D8B030D-6E8A-4147-A177-3AD203B41FA5}">
                      <a16:colId xmlns:a16="http://schemas.microsoft.com/office/drawing/2014/main" val="1154194807"/>
                    </a:ext>
                  </a:extLst>
                </a:gridCol>
                <a:gridCol w="3336878">
                  <a:extLst>
                    <a:ext uri="{9D8B030D-6E8A-4147-A177-3AD203B41FA5}">
                      <a16:colId xmlns:a16="http://schemas.microsoft.com/office/drawing/2014/main" val="2734637993"/>
                    </a:ext>
                  </a:extLst>
                </a:gridCol>
              </a:tblGrid>
              <a:tr h="390823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70C0"/>
                          </a:solidFill>
                          <a:latin typeface="Broadway BT" panose="04040905080B02020502" pitchFamily="82" charset="0"/>
                        </a:rPr>
                        <a:t>方法  </a:t>
                      </a:r>
                      <a:endParaRPr lang="zh-TW" altLang="en-US" dirty="0">
                        <a:solidFill>
                          <a:srgbClr val="0070C0"/>
                        </a:solidFill>
                        <a:latin typeface="Broadway BT" panose="04040905080B02020502" pitchFamily="82" charset="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70C0"/>
                          </a:solidFill>
                          <a:latin typeface="Broadway BT" panose="04040905080B02020502" pitchFamily="82" charset="0"/>
                        </a:rPr>
                        <a:t>口訣</a:t>
                      </a:r>
                      <a:endParaRPr lang="zh-TW" altLang="en-US" dirty="0">
                        <a:solidFill>
                          <a:srgbClr val="0070C0"/>
                        </a:solidFill>
                        <a:latin typeface="Broadway BT" panose="04040905080B02020502" pitchFamily="82" charset="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6919416"/>
                  </a:ext>
                </a:extLst>
              </a:tr>
              <a:tr h="390823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70C0"/>
                          </a:solidFill>
                          <a:latin typeface="Broadway BT" panose="04040905080B02020502" pitchFamily="82" charset="0"/>
                        </a:rPr>
                        <a:t>節能減碳救地球</a:t>
                      </a:r>
                      <a:endParaRPr lang="zh-TW" altLang="en-US" dirty="0">
                        <a:solidFill>
                          <a:srgbClr val="0070C0"/>
                        </a:solidFill>
                        <a:latin typeface="Broadway BT" panose="04040905080B02020502" pitchFamily="82" charset="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70C0"/>
                          </a:solidFill>
                          <a:latin typeface="Broadway BT" panose="04040905080B02020502" pitchFamily="82" charset="0"/>
                        </a:rPr>
                        <a:t>冷氣控溫不外洩</a:t>
                      </a:r>
                      <a:endParaRPr lang="en-US" altLang="zh-TW" dirty="0" smtClean="0">
                        <a:solidFill>
                          <a:srgbClr val="0070C0"/>
                        </a:solidFill>
                        <a:latin typeface="Broadway BT" panose="04040905080B02020502" pitchFamily="82" charset="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645240"/>
                  </a:ext>
                </a:extLst>
              </a:tr>
              <a:tr h="39082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70C0"/>
                          </a:solidFill>
                          <a:latin typeface="Broadway BT" panose="04040905080B02020502" pitchFamily="82" charset="0"/>
                        </a:rPr>
                        <a:t>隨手關燈拔插頭</a:t>
                      </a:r>
                      <a:endParaRPr lang="zh-TW" altLang="en-US" dirty="0">
                        <a:solidFill>
                          <a:srgbClr val="0070C0"/>
                        </a:solidFill>
                        <a:latin typeface="Broadway BT" panose="04040905080B02020502" pitchFamily="82" charset="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8206346"/>
                  </a:ext>
                </a:extLst>
              </a:tr>
              <a:tr h="39082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70C0"/>
                          </a:solidFill>
                          <a:latin typeface="Broadway BT" panose="04040905080B02020502" pitchFamily="82" charset="0"/>
                        </a:rPr>
                        <a:t>省電燈具更省錢</a:t>
                      </a:r>
                      <a:endParaRPr lang="zh-TW" altLang="en-US" dirty="0" smtClean="0">
                        <a:solidFill>
                          <a:srgbClr val="0070C0"/>
                        </a:solidFill>
                        <a:latin typeface="Broadway BT" panose="04040905080B02020502" pitchFamily="82" charset="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2469568"/>
                  </a:ext>
                </a:extLst>
              </a:tr>
              <a:tr h="39082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70C0"/>
                          </a:solidFill>
                          <a:latin typeface="Broadway BT" panose="04040905080B02020502" pitchFamily="82" charset="0"/>
                        </a:rPr>
                        <a:t>節能省水看標章</a:t>
                      </a:r>
                      <a:endParaRPr lang="zh-TW" altLang="en-US" dirty="0">
                        <a:solidFill>
                          <a:srgbClr val="0070C0"/>
                        </a:solidFill>
                        <a:latin typeface="Broadway BT" panose="04040905080B02020502" pitchFamily="82" charset="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1441772"/>
                  </a:ext>
                </a:extLst>
              </a:tr>
              <a:tr h="39082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70C0"/>
                          </a:solidFill>
                          <a:latin typeface="Broadway BT" panose="04040905080B02020502" pitchFamily="82" charset="0"/>
                        </a:rPr>
                        <a:t>鐵馬步行兼保健</a:t>
                      </a:r>
                      <a:endParaRPr lang="zh-TW" altLang="en-US" dirty="0">
                        <a:solidFill>
                          <a:srgbClr val="0070C0"/>
                        </a:solidFill>
                        <a:latin typeface="Broadway BT" panose="04040905080B02020502" pitchFamily="82" charset="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5113288"/>
                  </a:ext>
                </a:extLst>
              </a:tr>
              <a:tr h="39082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70C0"/>
                          </a:solidFill>
                          <a:latin typeface="Broadway BT" panose="04040905080B02020502" pitchFamily="82" charset="0"/>
                        </a:rPr>
                        <a:t>每週一天不開車</a:t>
                      </a:r>
                      <a:endParaRPr lang="zh-TW" altLang="en-US" dirty="0">
                        <a:solidFill>
                          <a:srgbClr val="0070C0"/>
                        </a:solidFill>
                        <a:latin typeface="Broadway BT" panose="04040905080B02020502" pitchFamily="82" charset="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5962128"/>
                  </a:ext>
                </a:extLst>
              </a:tr>
              <a:tr h="39082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70C0"/>
                          </a:solidFill>
                          <a:latin typeface="Broadway BT" panose="04040905080B02020502" pitchFamily="82" charset="0"/>
                        </a:rPr>
                        <a:t>選車用車助減碳</a:t>
                      </a:r>
                      <a:endParaRPr lang="zh-TW" altLang="en-US" dirty="0">
                        <a:solidFill>
                          <a:srgbClr val="0070C0"/>
                        </a:solidFill>
                        <a:latin typeface="Broadway BT" panose="04040905080B02020502" pitchFamily="82" charset="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8182277"/>
                  </a:ext>
                </a:extLst>
              </a:tr>
              <a:tr h="39082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70C0"/>
                          </a:solidFill>
                          <a:latin typeface="Broadway BT" panose="04040905080B02020502" pitchFamily="82" charset="0"/>
                        </a:rPr>
                        <a:t>多吃蔬食少吃肉</a:t>
                      </a:r>
                      <a:endParaRPr lang="zh-TW" altLang="en-US" dirty="0">
                        <a:solidFill>
                          <a:srgbClr val="0070C0"/>
                        </a:solidFill>
                        <a:latin typeface="Broadway BT" panose="04040905080B02020502" pitchFamily="82" charset="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5828996"/>
                  </a:ext>
                </a:extLst>
              </a:tr>
              <a:tr h="39082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70C0"/>
                          </a:solidFill>
                          <a:latin typeface="Broadway BT" panose="04040905080B02020502" pitchFamily="82" charset="0"/>
                        </a:rPr>
                        <a:t>自備杯筷帕與袋</a:t>
                      </a:r>
                      <a:endParaRPr lang="zh-TW" altLang="en-US" dirty="0">
                        <a:solidFill>
                          <a:srgbClr val="0070C0"/>
                        </a:solidFill>
                        <a:latin typeface="Broadway BT" panose="04040905080B02020502" pitchFamily="82" charset="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4707099"/>
                  </a:ext>
                </a:extLst>
              </a:tr>
              <a:tr h="39082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70C0"/>
                          </a:solidFill>
                          <a:latin typeface="Broadway BT" panose="04040905080B02020502" pitchFamily="82" charset="0"/>
                        </a:rPr>
                        <a:t>惜用資源顧地球</a:t>
                      </a:r>
                      <a:endParaRPr lang="zh-TW" altLang="en-US" dirty="0">
                        <a:solidFill>
                          <a:srgbClr val="0070C0"/>
                        </a:solidFill>
                        <a:latin typeface="Broadway BT" panose="04040905080B02020502" pitchFamily="82" charset="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9176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1899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8" baseType="lpstr">
      <vt:lpstr>Lucida Sans</vt:lpstr>
      <vt:lpstr>文鼎中特圓</vt:lpstr>
      <vt:lpstr>文鼎超明</vt:lpstr>
      <vt:lpstr>文鼎新中特黑</vt:lpstr>
      <vt:lpstr>華康海報體 Std W12</vt:lpstr>
      <vt:lpstr>微軟正黑體</vt:lpstr>
      <vt:lpstr>新細明體</vt:lpstr>
      <vt:lpstr>Arial</vt:lpstr>
      <vt:lpstr>Broadway BT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2019-12-11T01:26:00Z</dcterms:modified>
</cp:coreProperties>
</file>