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C4BFB-7655-4A09-858D-6F5C25B34E9F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80AB6-199B-4430-A24B-A8F47EFC32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70335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1000">
        <p14:vortex dir="r"/>
      </p:transition>
    </mc:Choice>
    <mc:Fallback>
      <p:transition spd="slow" advTm="1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C4BFB-7655-4A09-858D-6F5C25B34E9F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80AB6-199B-4430-A24B-A8F47EFC32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79573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1000">
        <p14:vortex dir="r"/>
      </p:transition>
    </mc:Choice>
    <mc:Fallback>
      <p:transition spd="slow" advTm="1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C4BFB-7655-4A09-858D-6F5C25B34E9F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80AB6-199B-4430-A24B-A8F47EFC32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26236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1000">
        <p14:vortex dir="r"/>
      </p:transition>
    </mc:Choice>
    <mc:Fallback>
      <p:transition spd="slow" advTm="1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C4BFB-7655-4A09-858D-6F5C25B34E9F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80AB6-199B-4430-A24B-A8F47EFC32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04637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1000">
        <p14:vortex dir="r"/>
      </p:transition>
    </mc:Choice>
    <mc:Fallback>
      <p:transition spd="slow" advTm="1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C4BFB-7655-4A09-858D-6F5C25B34E9F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80AB6-199B-4430-A24B-A8F47EFC32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50686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1000">
        <p14:vortex dir="r"/>
      </p:transition>
    </mc:Choice>
    <mc:Fallback>
      <p:transition spd="slow" advTm="1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C4BFB-7655-4A09-858D-6F5C25B34E9F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80AB6-199B-4430-A24B-A8F47EFC32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5381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1000">
        <p14:vortex dir="r"/>
      </p:transition>
    </mc:Choice>
    <mc:Fallback>
      <p:transition spd="slow" advTm="1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C4BFB-7655-4A09-858D-6F5C25B34E9F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80AB6-199B-4430-A24B-A8F47EFC32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19140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1000">
        <p14:vortex dir="r"/>
      </p:transition>
    </mc:Choice>
    <mc:Fallback>
      <p:transition spd="slow" advTm="1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C4BFB-7655-4A09-858D-6F5C25B34E9F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80AB6-199B-4430-A24B-A8F47EFC32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27468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1000">
        <p14:vortex dir="r"/>
      </p:transition>
    </mc:Choice>
    <mc:Fallback>
      <p:transition spd="slow" advTm="1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C4BFB-7655-4A09-858D-6F5C25B34E9F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80AB6-199B-4430-A24B-A8F47EFC32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10926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1000">
        <p14:vortex dir="r"/>
      </p:transition>
    </mc:Choice>
    <mc:Fallback>
      <p:transition spd="slow" advTm="1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C4BFB-7655-4A09-858D-6F5C25B34E9F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80AB6-199B-4430-A24B-A8F47EFC32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16598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1000">
        <p14:vortex dir="r"/>
      </p:transition>
    </mc:Choice>
    <mc:Fallback>
      <p:transition spd="slow" advTm="1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C4BFB-7655-4A09-858D-6F5C25B34E9F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80AB6-199B-4430-A24B-A8F47EFC32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05793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1000">
        <p14:vortex dir="r"/>
      </p:transition>
    </mc:Choice>
    <mc:Fallback>
      <p:transition spd="slow" advTm="1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C4BFB-7655-4A09-858D-6F5C25B34E9F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80AB6-199B-4430-A24B-A8F47EFC32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7144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4000" advTm="1000">
        <p14:vortex dir="r"/>
      </p:transition>
    </mc:Choice>
    <mc:Fallback>
      <p:transition spd="slow" advTm="100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Candara" panose="020E05020303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FFFF00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5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newweb.zoo.gov.tw/Pager/Show/ZooData_Index_Main.aspx?Zone_ID=3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newweb.zoo.gov.tw/Pager/ZooData_Index/ZooData_Index_Main.aspx?Protect_Level_ID=1&amp;Menu_URL_ID=090824181309401612" TargetMode="External"/><Relationship Id="rId3" Type="http://schemas.openxmlformats.org/officeDocument/2006/relationships/hyperlink" Target="http://newweb.zoo.gov.tw/Pager/Show/ZooData_Index_Main.aspx?Zone_ID=1" TargetMode="External"/><Relationship Id="rId7" Type="http://schemas.openxmlformats.org/officeDocument/2006/relationships/hyperlink" Target="http://newweb.zoo.gov.tw/Pager/ZooData_Index/ZooData_Index_Main.aspx?Animal_Classify_ID=35&amp;Menu_URL_ID=090824181309401612" TargetMode="External"/><Relationship Id="rId2" Type="http://schemas.openxmlformats.org/officeDocument/2006/relationships/hyperlink" Target="http://newweb.zoo.gov.tw/Pager/Show/ZooData_Index_Show.aspx?Animal_ID=62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newweb.zoo.gov.tw/Pager/ZooData_Index/ZooData_Index_Main.aspx?Animal_Classify_ID=10&amp;Menu_URL_ID=090824181309401612" TargetMode="External"/><Relationship Id="rId5" Type="http://schemas.openxmlformats.org/officeDocument/2006/relationships/hyperlink" Target="http://newweb.zoo.gov.tw/Pager/ZooData_Index/ZooData_Index_Main.aspx?Animal_Classify_ID=2&amp;Menu_URL_ID=090824181309401612" TargetMode="External"/><Relationship Id="rId4" Type="http://schemas.openxmlformats.org/officeDocument/2006/relationships/hyperlink" Target="http://newweb.zoo.gov.tw/Pager/ZooData_Index/ZooData_Index_Main.aspx?Animal_Classify_ID=197&amp;Menu_URL_ID=090824181309401612" TargetMode="External"/><Relationship Id="rId9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7000">
              <a:schemeClr val="bg1"/>
            </a:gs>
            <a:gs pos="55000">
              <a:schemeClr val="tx1">
                <a:lumMod val="95000"/>
                <a:lumOff val="5000"/>
              </a:schemeClr>
            </a:gs>
            <a:gs pos="94000">
              <a:srgbClr val="FFFF00"/>
            </a:gs>
            <a:gs pos="83000">
              <a:schemeClr val="bg1"/>
            </a:gs>
            <a:gs pos="85000">
              <a:srgbClr val="FFFF00"/>
            </a:gs>
            <a:gs pos="64000">
              <a:srgbClr val="00B0F0"/>
            </a:gs>
            <a:gs pos="86183">
              <a:schemeClr val="bg1"/>
            </a:gs>
            <a:gs pos="67000">
              <a:schemeClr val="accent6">
                <a:lumMod val="75000"/>
              </a:schemeClr>
            </a:gs>
            <a:gs pos="28000">
              <a:schemeClr val="tx1">
                <a:lumMod val="95000"/>
                <a:lumOff val="5000"/>
              </a:schemeClr>
            </a:gs>
            <a:gs pos="48000">
              <a:schemeClr val="accent3">
                <a:lumMod val="5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r>
              <a:rPr lang="en-US" altLang="zh-TW" dirty="0" smtClean="0"/>
              <a:t>:</a:t>
            </a:r>
            <a:r>
              <a:rPr lang="zh-TW" altLang="en-US" dirty="0" smtClean="0"/>
              <a:t>李年糕</a:t>
            </a:r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4" name="標題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動物</a:t>
            </a:r>
            <a:r>
              <a:rPr lang="zh-TW" altLang="en-US" dirty="0"/>
              <a:t>介紹</a:t>
            </a:r>
          </a:p>
        </p:txBody>
      </p:sp>
    </p:spTree>
    <p:extLst>
      <p:ext uri="{BB962C8B-B14F-4D97-AF65-F5344CB8AC3E}">
        <p14:creationId xmlns:p14="http://schemas.microsoft.com/office/powerpoint/2010/main" val="17418061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1000">
        <p:random/>
      </p:transition>
    </mc:Choice>
    <mc:Fallback>
      <p:transition spd="slow" advTm="1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1997 0.51551 C -0.31372 0.24121 -0.29132 0.04514 -0.26892 0.04514 C -0.24687 0.04514 -0.22743 0.24121 -0.22083 0.51551 C -0.21128 0.24121 -0.19236 0.04514 -0.16962 0.04514 C -0.1474 0.04514 -0.12795 0.24121 -0.1217 0.51551 C -0.1125 0.24121 -0.09306 0.04514 -0.07066 0.04514 C -0.04809 0.04514 -0.02569 0.24121 -0.01962 0.51551 C -0.01285 0.24121 0.0066 0.04514 0.03194 0.04514 C 0.05104 0.04514 0.07326 0.24121 0.07986 0.51551 C 0.08628 0.24121 0.10868 0.04514 0.13108 0.04514 C 0.15313 0.04514 0.17257 0.24121 0.17917 0.51551 C 0.18872 0.24121 0.20764 0.04514 0.23038 0.04514 C 0.2526 0.04514 0.27205 0.24121 0.28142 0.51551 C 0.2875 0.24121 0.30694 0.04514 0.32934 0.04514 C 0.35191 0.04514 0.37431 0.24121 0.38038 0.51551 C 0.38715 0.24121 0.4066 0.04514 0.43194 0.04514 C 0.45434 0.04514 0.47326 0.24121 0.47986 0.51551 " pathEditMode="relative" rAng="0" ptsTypes="AAAAAAAAAAAAAAA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000" y="-235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9288 0.06759 C -0.38351 0.0794 -0.37049 0.09074 -0.3441 0.09074 C -0.31476 0.09074 -0.30434 0.0794 -0.29497 0.06759 C -0.2816 0.05463 -0.27222 0.0419 -0.23924 0.0419 C -0.20972 0.0419 -0.2 0.05463 -0.18698 0.06759 C -0.18073 0.0794 -0.16771 0.09074 -0.13802 0.09074 C -0.11198 0.09074 -0.09878 0.0794 -0.08854 0.06759 C -0.07882 0.05463 -0.0658 0.0419 -0.03646 0.0419 C -0.00694 0.0419 0.0158 0.06759 0.0158 0.06783 C 0.02552 0.0794 0.03576 0.09074 0.06476 0.09074 C 0.09427 0.09074 0.10451 0.0794 0.11406 0.06759 C 0.12726 0.05463 0.13698 0.0419 0.16979 0.0419 C 0.19948 0.0419 0.20885 0.05463 0.21858 0.06759 C 0.2316 0.0794 0.24132 0.09074 0.27101 0.09074 C 0.29705 0.09074 0.31007 0.0794 0.32014 0.06759 C 0.32986 0.05463 0.34306 0.0419 0.37257 0.0419 C 0.40208 0.0419 0.41163 0.05463 0.42483 0.06759 " pathEditMode="relative" rAng="0" ptsTypes="AAAAAAAAAAAAAAAAA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885" y="-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/>
              <a:t>孟加拉虎</a:t>
            </a: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 smtClean="0"/>
              <a:t>體</a:t>
            </a:r>
            <a:r>
              <a:rPr lang="zh-TW" altLang="en-US" dirty="0"/>
              <a:t>色呈黃或土黃色，身上有一系列狹窄的黑色條紋，腹部呈白色，頭部條紋則較密，耳背為黑色，有白斑</a:t>
            </a:r>
            <a:r>
              <a:rPr lang="zh-TW" altLang="en-US" dirty="0" smtClean="0"/>
              <a:t>。</a:t>
            </a:r>
            <a:r>
              <a:rPr lang="zh-TW" altLang="en-US" dirty="0" smtClean="0">
                <a:hlinkClick r:id="rId2" tooltip="03亞洲熱帶雨林區"/>
              </a:rPr>
              <a:t>洲</a:t>
            </a:r>
            <a:r>
              <a:rPr lang="zh-TW" altLang="en-US" dirty="0">
                <a:hlinkClick r:id="rId2" tooltip="03亞洲熱帶雨林區"/>
              </a:rPr>
              <a:t>熱帶雨林區</a:t>
            </a:r>
            <a:endParaRPr lang="zh-TW" altLang="en-US" dirty="0"/>
          </a:p>
        </p:txBody>
      </p:sp>
      <p:pic>
        <p:nvPicPr>
          <p:cNvPr id="1026" name="Picture 2" descr="孟加拉虎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9250" y="2286794"/>
            <a:ext cx="2286000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11443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 advTm="1000">
        <p14:honeycomb/>
      </p:transition>
    </mc:Choice>
    <mc:Fallback>
      <p:transition spd="slow" advTm="1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bg1"/>
            </a:gs>
            <a:gs pos="83000">
              <a:schemeClr val="tx1">
                <a:lumMod val="95000"/>
                <a:lumOff val="5000"/>
              </a:schemeClr>
            </a:gs>
            <a:gs pos="36000">
              <a:srgbClr val="FFF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>
                <a:hlinkClick r:id="rId2"/>
              </a:rPr>
              <a:t>http://newweb.zoo.gov.tw/Pager/Show/ZooData_Index_Show.aspx?Animal_ID=62</a:t>
            </a:r>
            <a:endParaRPr lang="zh-TW" altLang="en-US" dirty="0"/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4471347"/>
              </p:ext>
            </p:extLst>
          </p:nvPr>
        </p:nvGraphicFramePr>
        <p:xfrm>
          <a:off x="1841863" y="1905320"/>
          <a:ext cx="5473336" cy="4462322"/>
        </p:xfrm>
        <a:graphic>
          <a:graphicData uri="http://schemas.openxmlformats.org/drawingml/2006/table">
            <a:tbl>
              <a:tblPr/>
              <a:tblGrid>
                <a:gridCol w="462721">
                  <a:extLst>
                    <a:ext uri="{9D8B030D-6E8A-4147-A177-3AD203B41FA5}">
                      <a16:colId xmlns:a16="http://schemas.microsoft.com/office/drawing/2014/main" val="14237986"/>
                    </a:ext>
                  </a:extLst>
                </a:gridCol>
                <a:gridCol w="3358038">
                  <a:extLst>
                    <a:ext uri="{9D8B030D-6E8A-4147-A177-3AD203B41FA5}">
                      <a16:colId xmlns:a16="http://schemas.microsoft.com/office/drawing/2014/main" val="627974989"/>
                    </a:ext>
                  </a:extLst>
                </a:gridCol>
                <a:gridCol w="1652577">
                  <a:extLst>
                    <a:ext uri="{9D8B030D-6E8A-4147-A177-3AD203B41FA5}">
                      <a16:colId xmlns:a16="http://schemas.microsoft.com/office/drawing/2014/main" val="131868319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lang="zh-TW" altLang="en-US" sz="900"/>
                    </a:p>
                  </a:txBody>
                  <a:tcPr marL="18707" marR="18707" marT="18707" marB="187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F1E9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900" dirty="0"/>
                    </a:p>
                  </a:txBody>
                  <a:tcPr marL="44898" marR="44898" marT="22449" marB="22449">
                    <a:lnL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900"/>
                    </a:p>
                  </a:txBody>
                  <a:tcPr marL="44898" marR="44898" marT="22449" marB="22449"/>
                </a:tc>
                <a:extLst>
                  <a:ext uri="{0D108BD9-81ED-4DB2-BD59-A6C34878D82A}">
                    <a16:rowId xmlns:a16="http://schemas.microsoft.com/office/drawing/2014/main" val="2534699682"/>
                  </a:ext>
                </a:extLst>
              </a:tr>
              <a:tr h="223653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900">
                          <a:effectLst/>
                        </a:rPr>
                        <a:t>中名：</a:t>
                      </a:r>
                    </a:p>
                  </a:txBody>
                  <a:tcPr marL="18707" marR="18707" marT="46768" marB="467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F1E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900"/>
                        <a:t>臺灣雲豹</a:t>
                      </a:r>
                    </a:p>
                  </a:txBody>
                  <a:tcPr marL="18707" marR="18707" marT="18707" marB="18707" anchor="ctr">
                    <a:lnL>
                      <a:noFill/>
                    </a:lnL>
                    <a:lnR>
                      <a:noFill/>
                    </a:lnR>
                    <a:lnB>
                      <a:noFill/>
                    </a:lnB>
                    <a:solidFill>
                      <a:srgbClr val="E6F1E9"/>
                    </a:solidFill>
                  </a:tcPr>
                </a:tc>
                <a:tc rowSpan="11">
                  <a:txBody>
                    <a:bodyPr/>
                    <a:lstStyle/>
                    <a:p>
                      <a:pPr algn="ctr" fontAlgn="t"/>
                      <a:r>
                        <a:rPr lang="zh-TW" altLang="en-US" sz="900" dirty="0">
                          <a:effectLst/>
                        </a:rPr>
                        <a:t/>
                      </a:r>
                      <a:br>
                        <a:rPr lang="zh-TW" altLang="en-US" sz="900" dirty="0">
                          <a:effectLst/>
                        </a:rPr>
                      </a:br>
                      <a:endParaRPr lang="zh-TW" altLang="en-US" sz="900" dirty="0">
                        <a:effectLst/>
                      </a:endParaRPr>
                    </a:p>
                  </a:txBody>
                  <a:tcPr marL="18707" marR="18707" marT="18707" marB="18707">
                    <a:lnL>
                      <a:noFill/>
                    </a:lnL>
                    <a:lnR>
                      <a:noFill/>
                    </a:lnR>
                    <a:lnB>
                      <a:noFill/>
                    </a:lnB>
                    <a:solidFill>
                      <a:srgbClr val="E6F1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0825726"/>
                  </a:ext>
                </a:extLst>
              </a:tr>
              <a:tr h="223653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900">
                          <a:effectLst/>
                        </a:rPr>
                        <a:t>英名：</a:t>
                      </a:r>
                    </a:p>
                  </a:txBody>
                  <a:tcPr marL="18707" marR="18707" marT="46768" marB="467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F1E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/>
                        <a:t>Clouded leopard</a:t>
                      </a:r>
                    </a:p>
                  </a:txBody>
                  <a:tcPr marL="18707" marR="18707" marT="18707" marB="187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F1E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2076002"/>
                  </a:ext>
                </a:extLst>
              </a:tr>
              <a:tr h="356626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900">
                          <a:effectLst/>
                        </a:rPr>
                        <a:t>學名</a:t>
                      </a:r>
                      <a:r>
                        <a:rPr lang="en-US" altLang="zh-TW" sz="900">
                          <a:effectLst/>
                        </a:rPr>
                        <a:t>︰</a:t>
                      </a:r>
                    </a:p>
                  </a:txBody>
                  <a:tcPr marL="18707" marR="18707" marT="46768" marB="467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F1E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i="1">
                          <a:effectLst/>
                        </a:rPr>
                        <a:t>Neofelis nebulosa</a:t>
                      </a:r>
                      <a:endParaRPr lang="en-US" sz="900"/>
                    </a:p>
                  </a:txBody>
                  <a:tcPr marL="18707" marR="18707" marT="18707" marB="187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F1E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4304244"/>
                  </a:ext>
                </a:extLst>
              </a:tr>
              <a:tr h="223653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900">
                          <a:effectLst/>
                        </a:rPr>
                        <a:t>俗名：</a:t>
                      </a:r>
                    </a:p>
                  </a:txBody>
                  <a:tcPr marL="18707" marR="18707" marT="46768" marB="467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F1E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900"/>
                    </a:p>
                  </a:txBody>
                  <a:tcPr marL="18707" marR="18707" marT="18707" marB="187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F1E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8551425"/>
                  </a:ext>
                </a:extLst>
              </a:tr>
              <a:tr h="223653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900">
                          <a:effectLst/>
                        </a:rPr>
                        <a:t>館區：</a:t>
                      </a:r>
                    </a:p>
                  </a:txBody>
                  <a:tcPr marL="18707" marR="18707" marT="46768" marB="467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F1E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900" b="0" u="none" strike="noStrike" dirty="0">
                          <a:solidFill>
                            <a:srgbClr val="0000FF"/>
                          </a:solidFill>
                          <a:effectLst/>
                          <a:hlinkClick r:id="rId3" tooltip="01臺灣動物區"/>
                        </a:rPr>
                        <a:t>臺灣動物區</a:t>
                      </a:r>
                      <a:endParaRPr lang="zh-TW" altLang="en-US" sz="900" dirty="0"/>
                    </a:p>
                  </a:txBody>
                  <a:tcPr marL="18707" marR="18707" marT="18707" marB="187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F1E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4567450"/>
                  </a:ext>
                </a:extLst>
              </a:tr>
              <a:tr h="701135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900">
                          <a:effectLst/>
                        </a:rPr>
                        <a:t>分類：</a:t>
                      </a:r>
                    </a:p>
                  </a:txBody>
                  <a:tcPr marL="18707" marR="18707" marT="46768" marB="467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F1E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900" b="0" u="none" strike="noStrike" dirty="0">
                          <a:solidFill>
                            <a:srgbClr val="0000FF"/>
                          </a:solidFill>
                          <a:effectLst/>
                          <a:hlinkClick r:id="rId4"/>
                        </a:rPr>
                        <a:t>脊索動物門</a:t>
                      </a:r>
                      <a:r>
                        <a:rPr lang="zh-TW" altLang="en-US" sz="900" dirty="0"/>
                        <a:t/>
                      </a:r>
                      <a:br>
                        <a:rPr lang="zh-TW" altLang="en-US" sz="900" dirty="0"/>
                      </a:br>
                      <a:r>
                        <a:rPr lang="zh-TW" altLang="en-US" sz="900" b="0" u="none" strike="noStrike" dirty="0">
                          <a:solidFill>
                            <a:srgbClr val="0000FF"/>
                          </a:solidFill>
                          <a:effectLst/>
                          <a:hlinkClick r:id="rId5"/>
                        </a:rPr>
                        <a:t>哺乳綱</a:t>
                      </a:r>
                      <a:r>
                        <a:rPr lang="zh-TW" altLang="en-US" sz="900" dirty="0"/>
                        <a:t/>
                      </a:r>
                      <a:br>
                        <a:rPr lang="zh-TW" altLang="en-US" sz="900" dirty="0"/>
                      </a:br>
                      <a:r>
                        <a:rPr lang="zh-TW" altLang="en-US" sz="900" b="0" u="none" strike="noStrike" dirty="0">
                          <a:solidFill>
                            <a:srgbClr val="0000FF"/>
                          </a:solidFill>
                          <a:effectLst/>
                          <a:hlinkClick r:id="rId6"/>
                        </a:rPr>
                        <a:t>食肉目</a:t>
                      </a:r>
                      <a:r>
                        <a:rPr lang="zh-TW" altLang="en-US" sz="900" dirty="0"/>
                        <a:t/>
                      </a:r>
                      <a:br>
                        <a:rPr lang="zh-TW" altLang="en-US" sz="900" dirty="0"/>
                      </a:br>
                      <a:r>
                        <a:rPr lang="zh-TW" altLang="en-US" sz="900" b="0" u="none" strike="noStrike" dirty="0">
                          <a:solidFill>
                            <a:srgbClr val="0000FF"/>
                          </a:solidFill>
                          <a:effectLst/>
                          <a:hlinkClick r:id="rId7"/>
                        </a:rPr>
                        <a:t>貓科</a:t>
                      </a:r>
                      <a:r>
                        <a:rPr lang="zh-TW" altLang="en-US" sz="900" dirty="0"/>
                        <a:t/>
                      </a:r>
                      <a:br>
                        <a:rPr lang="zh-TW" altLang="en-US" sz="900" dirty="0"/>
                      </a:br>
                      <a:endParaRPr lang="zh-TW" altLang="en-US" sz="900" dirty="0"/>
                    </a:p>
                  </a:txBody>
                  <a:tcPr marL="18707" marR="18707" marT="18707" marB="187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F1E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093372"/>
                  </a:ext>
                </a:extLst>
              </a:tr>
              <a:tr h="223653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900">
                          <a:effectLst/>
                        </a:rPr>
                        <a:t>保育：</a:t>
                      </a:r>
                    </a:p>
                  </a:txBody>
                  <a:tcPr marL="18707" marR="18707" marT="46768" marB="467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F1E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900" b="0" u="none" strike="noStrike">
                          <a:solidFill>
                            <a:srgbClr val="0000FF"/>
                          </a:solidFill>
                          <a:effectLst/>
                          <a:hlinkClick r:id="rId8"/>
                        </a:rPr>
                        <a:t>瀕臨絕種保育類野生動物</a:t>
                      </a:r>
                      <a:endParaRPr lang="zh-TW" altLang="en-US" sz="900"/>
                    </a:p>
                  </a:txBody>
                  <a:tcPr marL="18707" marR="18707" marT="18707" marB="187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F1E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9255280"/>
                  </a:ext>
                </a:extLst>
              </a:tr>
              <a:tr h="54695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900">
                          <a:effectLst/>
                        </a:rPr>
                        <a:t>形態：</a:t>
                      </a:r>
                    </a:p>
                  </a:txBody>
                  <a:tcPr marL="18707" marR="18707" marT="46768" marB="467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F1E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900"/>
                        <a:t>頸側及體側有大型塊雲狀黑斑，腹部及四肢間雜有不規則褐色斑紋，尾部有</a:t>
                      </a:r>
                      <a:r>
                        <a:rPr lang="en-US" altLang="zh-TW" sz="900"/>
                        <a:t>11</a:t>
                      </a:r>
                      <a:r>
                        <a:rPr lang="zh-TW" altLang="en-US" sz="900"/>
                        <a:t>至</a:t>
                      </a:r>
                      <a:r>
                        <a:rPr lang="en-US" altLang="zh-TW" sz="900"/>
                        <a:t>14</a:t>
                      </a:r>
                      <a:r>
                        <a:rPr lang="zh-TW" altLang="en-US" sz="900"/>
                        <a:t>個黑色環帶。</a:t>
                      </a:r>
                    </a:p>
                  </a:txBody>
                  <a:tcPr marL="18707" marR="18707" marT="18707" marB="187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F1E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1193310"/>
                  </a:ext>
                </a:extLst>
              </a:tr>
              <a:tr h="223653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900">
                          <a:effectLst/>
                        </a:rPr>
                        <a:t>分佈：</a:t>
                      </a:r>
                    </a:p>
                  </a:txBody>
                  <a:tcPr marL="18707" marR="18707" marT="46768" marB="467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F1E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900"/>
                        <a:t>中國大陸南方至南亞、東南亞、臺灣、海南島。</a:t>
                      </a:r>
                    </a:p>
                  </a:txBody>
                  <a:tcPr marL="18707" marR="18707" marT="18707" marB="187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F1E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7490325"/>
                  </a:ext>
                </a:extLst>
              </a:tr>
              <a:tr h="43519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900">
                          <a:effectLst/>
                        </a:rPr>
                        <a:t>食性：</a:t>
                      </a:r>
                    </a:p>
                  </a:txBody>
                  <a:tcPr marL="18707" marR="18707" marT="46768" marB="467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F1E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900"/>
                        <a:t>以鳥類、靈長類、小型哺乳動物為主。本園餵食生腱丁、雞胸肉、兔子或天竺鼠、鈣磷粉、維生素 </a:t>
                      </a:r>
                      <a:r>
                        <a:rPr lang="en-US" altLang="zh-TW" sz="900"/>
                        <a:t>E</a:t>
                      </a:r>
                      <a:r>
                        <a:rPr lang="zh-TW" altLang="en-US" sz="900"/>
                        <a:t>、益肥王、蛋。</a:t>
                      </a:r>
                    </a:p>
                  </a:txBody>
                  <a:tcPr marL="18707" marR="18707" marT="18707" marB="187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F1E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3327931"/>
                  </a:ext>
                </a:extLst>
              </a:tr>
              <a:tr h="834108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900" dirty="0">
                          <a:effectLst/>
                        </a:rPr>
                        <a:t>解說：</a:t>
                      </a:r>
                    </a:p>
                  </a:txBody>
                  <a:tcPr marL="18707" marR="18707" marT="46768" marB="467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F1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Font typeface="+mj-lt"/>
                        <a:buAutoNum type="arabicPeriod"/>
                      </a:pPr>
                      <a:r>
                        <a:rPr lang="zh-TW" altLang="en-US" sz="900" dirty="0"/>
                        <a:t/>
                      </a:r>
                      <a:br>
                        <a:rPr lang="zh-TW" altLang="en-US" sz="900" dirty="0"/>
                      </a:br>
                      <a:r>
                        <a:rPr lang="zh-TW" altLang="en-US" sz="900" dirty="0">
                          <a:effectLst/>
                        </a:rPr>
                        <a:t>雲豹為臺灣特有亞種，是臺灣大型肉食性的貓科動物，曾廣泛分佈在全島各地海拔一千公尺以上的原始森林。</a:t>
                      </a:r>
                    </a:p>
                    <a:p>
                      <a:pPr algn="ctr">
                        <a:buFont typeface="+mj-lt"/>
                        <a:buAutoNum type="arabicPeriod"/>
                      </a:pPr>
                      <a:r>
                        <a:rPr lang="zh-TW" altLang="en-US" sz="900" dirty="0">
                          <a:effectLst/>
                        </a:rPr>
                        <a:t>夜行性，喜歡單獨活動，善於攀樹，短肢與長尾幫助它適應在樹上生活。</a:t>
                      </a:r>
                    </a:p>
                  </a:txBody>
                  <a:tcPr marL="18707" marR="18707" marT="18707" marB="187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F1E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1429127"/>
                  </a:ext>
                </a:extLst>
              </a:tr>
            </a:tbl>
          </a:graphicData>
        </a:graphic>
      </p:graphicFrame>
      <p:pic>
        <p:nvPicPr>
          <p:cNvPr id="2052" name="Picture 4" descr="臺灣雲豹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3097" y="1690689"/>
            <a:ext cx="3220903" cy="46317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2635250" y="17938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zh-TW" alt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zh-TW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72908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1000">
        <p:dissolve/>
      </p:transition>
    </mc:Choice>
    <mc:Fallback>
      <p:transition spd="slow" advTm="1000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紅色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62</TotalTime>
  <Words>165</Words>
  <Application>Microsoft Office PowerPoint</Application>
  <PresentationFormat>如螢幕大小 (4:3)</PresentationFormat>
  <Paragraphs>29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8" baseType="lpstr">
      <vt:lpstr>新細明體</vt:lpstr>
      <vt:lpstr>Arial</vt:lpstr>
      <vt:lpstr>Calibri</vt:lpstr>
      <vt:lpstr>Candara</vt:lpstr>
      <vt:lpstr>Office 佈景主題</vt:lpstr>
      <vt:lpstr>動物介紹</vt:lpstr>
      <vt:lpstr>                               孟加拉虎                               </vt:lpstr>
      <vt:lpstr>http://newweb.zoo.gov.tw/Pager/Show/ZooData_Index_Show.aspx?Animal_ID=62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動物介紹</dc:title>
  <dc:creator>Windows 使用者</dc:creator>
  <cp:lastModifiedBy>Windows 使用者</cp:lastModifiedBy>
  <cp:revision>7</cp:revision>
  <dcterms:created xsi:type="dcterms:W3CDTF">2020-01-08T00:55:47Z</dcterms:created>
  <dcterms:modified xsi:type="dcterms:W3CDTF">2020-01-15T01:20:36Z</dcterms:modified>
</cp:coreProperties>
</file>