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7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FFFF66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31" y="1449146"/>
            <a:ext cx="7526338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8831" y="5280847"/>
            <a:ext cx="7526338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55F6-7924-430B-A278-D7995F055B3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062B5-B827-4515-A3D6-2059C889E5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860096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6000">
        <p15:prstTrans prst="fracture"/>
      </p:transition>
    </mc:Choice>
    <mc:Fallback>
      <p:transition spd="slow" advTm="6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800600"/>
            <a:ext cx="752633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9144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5367338"/>
            <a:ext cx="7526337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55F6-7924-430B-A278-D7995F055B3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062B5-B827-4515-A3D6-2059C889E5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411304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6000">
        <p15:prstTrans prst="fracture"/>
      </p:transition>
    </mc:Choice>
    <mc:Fallback>
      <p:transition spd="slow" advTm="6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485107" y="1338479"/>
            <a:ext cx="4749312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573" y="1495525"/>
            <a:ext cx="442038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1226" y="4700702"/>
            <a:ext cx="4418727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5398884" y="1338479"/>
            <a:ext cx="3302316" cy="4075464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55F6-7924-430B-A278-D7995F055B3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062B5-B827-4515-A3D6-2059C889E5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683603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6000">
        <p15:prstTrans prst="fracture"/>
      </p:transition>
    </mc:Choice>
    <mc:Fallback>
      <p:transition spd="slow" advTm="6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855663" y="2286585"/>
            <a:ext cx="3671336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017816" y="2435956"/>
            <a:ext cx="328689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616450" y="2286000"/>
            <a:ext cx="3671888" cy="2300288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55F6-7924-430B-A278-D7995F055B3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062B5-B827-4515-A3D6-2059C889E5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631808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6000">
        <p15:prstTrans prst="fracture"/>
      </p:transition>
    </mc:Choice>
    <mc:Fallback>
      <p:transition spd="slow" advTm="6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55F6-7924-430B-A278-D7995F055B3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062B5-B827-4515-A3D6-2059C889E5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194525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6000">
        <p15:prstTrans prst="fracture"/>
      </p:transition>
    </mc:Choice>
    <mc:Fallback>
      <p:transition spd="slow" advTm="6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5752238" y="446089"/>
            <a:ext cx="3391762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AutoShape 4"/>
          <p:cNvSpPr>
            <a:spLocks noChangeAspect="1" noChangeArrowheads="1" noTextEdit="1"/>
          </p:cNvSpPr>
          <p:nvPr/>
        </p:nvSpPr>
        <p:spPr bwMode="auto">
          <a:xfrm>
            <a:off x="5233988" y="0"/>
            <a:ext cx="3910012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37655" y="586171"/>
            <a:ext cx="1701800" cy="513479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4862" y="446089"/>
            <a:ext cx="4947376" cy="5414962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55F6-7924-430B-A278-D7995F055B3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062B5-B827-4515-A3D6-2059C889E5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538692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6000">
        <p15:prstTrans prst="fracture"/>
      </p:transition>
    </mc:Choice>
    <mc:Fallback>
      <p:transition spd="slow" advTm="6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997" y="2222287"/>
            <a:ext cx="7524003" cy="363651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55F6-7924-430B-A278-D7995F055B3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062B5-B827-4515-A3D6-2059C889E5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954885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6000">
        <p15:prstTrans prst="fracture"/>
      </p:transition>
    </mc:Choice>
    <mc:Fallback>
      <p:transition spd="slow" advTm="6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0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2951396"/>
            <a:ext cx="7526337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4863" y="5281200"/>
            <a:ext cx="7526337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55F6-7924-430B-A278-D7995F055B3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062B5-B827-4515-A3D6-2059C889E5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216826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6000">
        <p15:prstTrans prst="fracture"/>
      </p:transition>
    </mc:Choice>
    <mc:Fallback>
      <p:transition spd="slow" advTm="6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996" y="2222287"/>
            <a:ext cx="3670723" cy="363876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0" y="2222287"/>
            <a:ext cx="3670720" cy="363876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55F6-7924-430B-A278-D7995F055B3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062B5-B827-4515-A3D6-2059C889E5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15601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6000">
        <p15:prstTrans prst="fracture"/>
      </p:transition>
    </mc:Choice>
    <mc:Fallback>
      <p:transition spd="slow" advTm="6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6" y="2174875"/>
            <a:ext cx="367072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9996" y="2751137"/>
            <a:ext cx="3687391" cy="3109913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2174875"/>
            <a:ext cx="3670720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751137"/>
            <a:ext cx="3670720" cy="3109913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55F6-7924-430B-A278-D7995F055B3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062B5-B827-4515-A3D6-2059C889E5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717511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6000">
        <p15:prstTrans prst="fracture"/>
      </p:transition>
    </mc:Choice>
    <mc:Fallback>
      <p:transition spd="slow" advTm="6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55F6-7924-430B-A278-D7995F055B3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062B5-B827-4515-A3D6-2059C889E5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390691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6000">
        <p15:prstTrans prst="fracture"/>
      </p:transition>
    </mc:Choice>
    <mc:Fallback>
      <p:transition spd="slow" advTm="6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55F6-7924-430B-A278-D7995F055B3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062B5-B827-4515-A3D6-2059C889E5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37933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6000">
        <p15:prstTrans prst="fracture"/>
      </p:transition>
    </mc:Choice>
    <mc:Fallback>
      <p:transition spd="slow" advTm="6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804863" y="446086"/>
            <a:ext cx="2660650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46088"/>
            <a:ext cx="2660650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4" y="446087"/>
            <a:ext cx="4689475" cy="541496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2260737"/>
            <a:ext cx="2660650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55F6-7924-430B-A278-D7995F055B3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062B5-B827-4515-A3D6-2059C889E5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964212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6000">
        <p15:prstTrans prst="fracture"/>
      </p:transition>
    </mc:Choice>
    <mc:Fallback>
      <p:transition spd="slow" advTm="6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996" y="727521"/>
            <a:ext cx="350154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4573588" y="0"/>
            <a:ext cx="4570412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9996" y="2344684"/>
            <a:ext cx="350154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14357" y="6041361"/>
            <a:ext cx="732659" cy="365125"/>
          </a:xfrm>
        </p:spPr>
        <p:txBody>
          <a:bodyPr/>
          <a:lstStyle/>
          <a:p>
            <a:fld id="{DE6755F6-7924-430B-A278-D7995F055B3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42797" y="6041361"/>
            <a:ext cx="247156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47017" y="5915887"/>
            <a:ext cx="796616" cy="490599"/>
          </a:xfrm>
        </p:spPr>
        <p:txBody>
          <a:bodyPr/>
          <a:lstStyle/>
          <a:p>
            <a:fld id="{5E4062B5-B827-4515-A3D6-2059C889E5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102679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6000">
        <p15:prstTrans prst="fracture"/>
      </p:transition>
    </mc:Choice>
    <mc:Fallback>
      <p:transition spd="slow" advTm="6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FFFF"/>
            </a:gs>
            <a:gs pos="68000">
              <a:srgbClr val="FFFF00"/>
            </a:gs>
            <a:gs pos="29000">
              <a:srgbClr val="FFFF66"/>
            </a:gs>
            <a:gs pos="100000">
              <a:schemeClr val="accent2">
                <a:lumMod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9997" y="447188"/>
            <a:ext cx="7524003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7" y="2184400"/>
            <a:ext cx="7524003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2797" y="6041361"/>
            <a:ext cx="628953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1422" y="6041361"/>
            <a:ext cx="993161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DE6755F6-7924-430B-A278-D7995F055B3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04584" y="5915887"/>
            <a:ext cx="796616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5E4062B5-B827-4515-A3D6-2059C889E5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96371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  <p:sldLayoutId id="2147483790" r:id="rId13"/>
    <p:sldLayoutId id="2147483791" r:id="rId14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6000">
        <p15:prstTrans prst="fracture"/>
      </p:transition>
    </mc:Choice>
    <mc:Fallback>
      <p:transition spd="slow" advTm="6000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F9933"/>
          </a:solidFill>
          <a:latin typeface="文鼎中特黑" panose="020B0609010101010101" pitchFamily="49" charset="-120"/>
          <a:ea typeface="文鼎中特黑" panose="020B0609010101010101" pitchFamily="49" charset="-120"/>
          <a:cs typeface="文鼎中特黑" panose="020B0609010101010101" pitchFamily="49" charset="-12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rgbClr val="FF9933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accent4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accent4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accent4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accent4">
              <a:lumMod val="75000"/>
            </a:schemeClr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newweb.zoo.gov.tw/Pager/Show/ZooData_Index_Show.aspx?Animal_ID=12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臺</a:t>
            </a:r>
            <a:r>
              <a:rPr lang="zh-TW" altLang="en-US" dirty="0" smtClean="0"/>
              <a:t>灣</a:t>
            </a:r>
            <a:r>
              <a:rPr lang="zh-TW" altLang="en-US" dirty="0" smtClean="0"/>
              <a:t>動物介紹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資料收集者</a:t>
            </a:r>
            <a:r>
              <a:rPr lang="en-US" altLang="zh-TW" dirty="0" smtClean="0"/>
              <a:t>:</a:t>
            </a:r>
            <a:r>
              <a:rPr lang="zh-TW" altLang="en-US" dirty="0" smtClean="0"/>
              <a:t>宏翌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8052250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6000">
        <p15:prstTrans prst="fracture"/>
      </p:transition>
    </mc:Choice>
    <mc:Fallback>
      <p:transition spd="slow" advTm="6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臺灣黑熊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全身被黑色粗毛，下顎前端聚一小撮白色短毛。胸前有白色的</a:t>
            </a:r>
            <a:r>
              <a:rPr lang="en-US" altLang="zh-TW" dirty="0"/>
              <a:t>V</a:t>
            </a:r>
            <a:r>
              <a:rPr lang="zh-TW" altLang="en-US" dirty="0"/>
              <a:t>字形斑紋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雜食性，以果實、樹根、昆蟲及小獸</a:t>
            </a:r>
            <a:r>
              <a:rPr lang="zh-TW" altLang="en-US" dirty="0" smtClean="0"/>
              <a:t>為主</a:t>
            </a:r>
            <a:endParaRPr lang="en-US" altLang="zh-TW" dirty="0" smtClean="0"/>
          </a:p>
          <a:p>
            <a:r>
              <a:rPr lang="zh-TW" altLang="en-US" dirty="0"/>
              <a:t>黃昏或夜晚時外出覓食，白天在樹洞或岩洞中休息。</a:t>
            </a:r>
          </a:p>
        </p:txBody>
      </p:sp>
      <p:pic>
        <p:nvPicPr>
          <p:cNvPr id="1026" name="Picture 2" descr="臺灣黑熊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4850" y="1917065"/>
            <a:ext cx="4198076" cy="3778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813539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6000">
        <p15:prstTrans prst="fracture"/>
      </p:transition>
    </mc:Choice>
    <mc:Fallback>
      <p:transition spd="slow" advTm="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穿山甲</a:t>
            </a:r>
          </a:p>
        </p:txBody>
      </p:sp>
      <p:sp>
        <p:nvSpPr>
          <p:cNvPr id="7" name="內容版面配置區 6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頭呈圓錐狀，吻端尖，眼小，眼瞼厚。除了吻部、臉頰、下顎、喉部、腹部及四肢內側外，全身都覆蓋著灰褐色的鱗片。四肢短，具五爪，前肢發達。口腔中沒有</a:t>
            </a:r>
            <a:r>
              <a:rPr lang="zh-TW" altLang="en-US" dirty="0" smtClean="0"/>
              <a:t>牙齒。</a:t>
            </a:r>
            <a:endParaRPr lang="en-US" altLang="zh-TW" dirty="0" smtClean="0"/>
          </a:p>
          <a:p>
            <a:r>
              <a:rPr lang="zh-TW" altLang="en-US" dirty="0"/>
              <a:t>食蟲性，以白蟻、螞蟻為主。</a:t>
            </a:r>
          </a:p>
        </p:txBody>
      </p:sp>
      <p:pic>
        <p:nvPicPr>
          <p:cNvPr id="2050" name="Picture 2" descr="穿山甲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4851" y="1825625"/>
            <a:ext cx="4211138" cy="3817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868218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6000">
        <p15:prstTrans prst="fracture"/>
      </p:transition>
    </mc:Choice>
    <mc:Fallback>
      <p:transition spd="slow" advTm="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3069771"/>
            <a:ext cx="7886700" cy="1763486"/>
          </a:xfrm>
        </p:spPr>
        <p:txBody>
          <a:bodyPr>
            <a:normAutofit fontScale="90000"/>
          </a:bodyPr>
          <a:lstStyle/>
          <a:p>
            <a:r>
              <a:rPr lang="en-US" altLang="zh-TW" dirty="0">
                <a:hlinkClick r:id="rId2"/>
              </a:rPr>
              <a:t>http://newweb.zoo.gov.tw/Pager/Show/ZooData_Index_Show.aspx?Animal_ID=12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9735153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6000">
        <p15:prstTrans prst="fracture"/>
      </p:transition>
    </mc:Choice>
    <mc:Fallback>
      <p:transition spd="slow" advTm="6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至理名言">
  <a:themeElements>
    <a:clrScheme name="至理名言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至理名言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至理名言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TM03457503[[fn=至理名言]]</Template>
  <TotalTime>58</TotalTime>
  <Words>133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文鼎中特黑</vt:lpstr>
      <vt:lpstr>新細明體</vt:lpstr>
      <vt:lpstr>Century Gothic</vt:lpstr>
      <vt:lpstr>Wingdings 2</vt:lpstr>
      <vt:lpstr>至理名言</vt:lpstr>
      <vt:lpstr>臺灣動物介紹</vt:lpstr>
      <vt:lpstr>臺灣黑熊</vt:lpstr>
      <vt:lpstr>穿山甲</vt:lpstr>
      <vt:lpstr>http://newweb.zoo.gov.tw/Pager/Show/ZooData_Index_Show.aspx?Animal_ID=12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臺灣動物介紹</dc:title>
  <dc:creator>Windows 使用者</dc:creator>
  <cp:lastModifiedBy>Windows 使用者</cp:lastModifiedBy>
  <cp:revision>6</cp:revision>
  <dcterms:created xsi:type="dcterms:W3CDTF">2020-01-08T00:55:23Z</dcterms:created>
  <dcterms:modified xsi:type="dcterms:W3CDTF">2020-01-15T01:19:33Z</dcterms:modified>
</cp:coreProperties>
</file>