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E6E6"/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440706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396117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504614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909009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625364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182046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5288366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535770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5477696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647934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487670"/>
      </p:ext>
    </p:extLst>
  </p:cSld>
  <p:clrMapOvr>
    <a:masterClrMapping/>
  </p:clrMapOvr>
  <p:transition spd="slow" advClick="0">
    <p:push dir="u"/>
    <p:sndAc>
      <p:stSnd>
        <p:snd r:embed="rId1" name="push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007AB-42EA-47D5-8582-39BACB58D26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683D2-F6F9-472C-8B91-FA93C661D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2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push dir="u"/>
    <p:sndAc>
      <p:stSnd>
        <p:snd r:embed="rId13" name="push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audio" Target="../media/audio2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2000">
              <a:srgbClr val="FFC000"/>
            </a:gs>
            <a:gs pos="24000">
              <a:srgbClr val="FFFF00"/>
            </a:gs>
            <a:gs pos="36000">
              <a:srgbClr val="92D050"/>
            </a:gs>
            <a:gs pos="47000">
              <a:srgbClr val="00B050"/>
            </a:gs>
            <a:gs pos="58000">
              <a:srgbClr val="00B0F0"/>
            </a:gs>
            <a:gs pos="70000">
              <a:srgbClr val="0070C0"/>
            </a:gs>
            <a:gs pos="81000">
              <a:srgbClr val="002060"/>
            </a:gs>
            <a:gs pos="100000">
              <a:srgbClr val="760000"/>
            </a:gs>
            <a:gs pos="90000">
              <a:srgbClr val="7030A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perspectiveFront"/>
            <a:lightRig rig="soft" dir="t">
              <a:rot lat="0" lon="0" rev="0"/>
            </a:lightRig>
          </a:scene3d>
          <a:sp3d contourW="44450" prstMaterial="matte">
            <a:bevelT w="63500" h="63500" prst="slope"/>
            <a:contourClr>
              <a:srgbClr val="FFFFFF"/>
            </a:contourClr>
          </a:sp3d>
        </p:spPr>
        <p:txBody>
          <a:bodyPr>
            <a:prstTxWarp prst="textPlain">
              <a:avLst/>
            </a:prstTxWarp>
            <a:sp3d extrusionH="57150">
              <a:bevelT w="38100" h="38100" prst="slope"/>
            </a:sp3d>
          </a:bodyPr>
          <a:lstStyle/>
          <a:p>
            <a:r>
              <a:rPr lang="zh-TW" altLang="en-US" b="1" spc="50" dirty="0" smtClean="0">
                <a:ln w="9525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rgbClr val="E6E6E6"/>
                    </a:gs>
                    <a:gs pos="50000">
                      <a:srgbClr val="00B0F0"/>
                    </a:gs>
                    <a:gs pos="100000">
                      <a:srgbClr val="7030A0"/>
                    </a:gs>
                  </a:gsLst>
                  <a:path path="shape">
                    <a:fillToRect l="50000" t="50000" r="50000" b="50000"/>
                  </a:path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腦筋急轉彎</a:t>
            </a:r>
            <a:endParaRPr lang="zh-TW" altLang="en-US" b="1" spc="50" dirty="0">
              <a:ln w="9525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rgbClr val="E6E6E6"/>
                  </a:gs>
                  <a:gs pos="50000">
                    <a:srgbClr val="00B0F0"/>
                  </a:gs>
                  <a:gs pos="100000">
                    <a:srgbClr val="7030A0"/>
                  </a:gs>
                </a:gsLst>
                <a:path path="shape">
                  <a:fillToRect l="50000" t="50000" r="50000" b="50000"/>
                </a:path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00200" y="3386105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500" dirty="0" smtClean="0"/>
              <a:t>摁摁摁</a:t>
            </a:r>
            <a:r>
              <a:rPr lang="en-US" altLang="zh-TW" sz="500" dirty="0" smtClean="0"/>
              <a:t>[</a:t>
            </a:r>
            <a:r>
              <a:rPr lang="zh-TW" altLang="en-US" sz="500" dirty="0" smtClean="0"/>
              <a:t>摁摁</a:t>
            </a:r>
            <a:r>
              <a:rPr lang="en-US" altLang="zh-TW" sz="500" dirty="0" smtClean="0"/>
              <a:t>[</a:t>
            </a:r>
            <a:r>
              <a:rPr lang="zh-TW" altLang="en-US" sz="500" dirty="0" smtClean="0"/>
              <a:t>ˋ摁摁摁摁摁摁摁摁摁摁摁摁摁摁摁摁摁摁摁摁摁摁摁摁ˋ摁摁ˋ摁摁摁ˋ摁摁摁摁摁摁摁摁摁摁摁摁摁摁摁摁摁</a:t>
            </a:r>
            <a:endParaRPr lang="zh-TW" altLang="en-US" sz="500" dirty="0"/>
          </a:p>
        </p:txBody>
      </p:sp>
      <p:sp>
        <p:nvSpPr>
          <p:cNvPr id="6" name="流程圖: 替代程序 5">
            <a:hlinkClick r:id="" action="ppaction://hlinkshowjump?jump=nextslide"/>
          </p:cNvPr>
          <p:cNvSpPr/>
          <p:nvPr/>
        </p:nvSpPr>
        <p:spPr>
          <a:xfrm>
            <a:off x="3840479" y="4532811"/>
            <a:ext cx="1541417" cy="1031966"/>
          </a:xfrm>
          <a:prstGeom prst="flowChartAlternateProcess">
            <a:avLst/>
          </a:prstGeom>
          <a:gradFill>
            <a:gsLst>
              <a:gs pos="100000">
                <a:srgbClr val="FFFF00"/>
              </a:gs>
              <a:gs pos="53000">
                <a:srgbClr val="FFC000"/>
              </a:gs>
              <a:gs pos="0">
                <a:srgbClr val="FF0000"/>
              </a:gs>
            </a:gsLst>
            <a:lin ang="5400000" scaled="1"/>
          </a:gradFill>
          <a:ln>
            <a:gradFill>
              <a:gsLst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854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push dir="u"/>
        <p:sndAc>
          <p:stSnd>
            <p:snd r:embed="rId2" name="push.wav"/>
          </p:stSnd>
        </p:sndAc>
      </p:transition>
    </mc:Choice>
    <mc:Fallback xmlns="">
      <p:transition advClick="0">
        <p:push dir="u"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21" y="182246"/>
            <a:ext cx="7576457" cy="3853543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9725" y="469629"/>
            <a:ext cx="6359978" cy="1325563"/>
          </a:xfrm>
        </p:spPr>
        <p:txBody>
          <a:bodyPr>
            <a:prstTxWarp prst="textPlain">
              <a:avLst/>
            </a:prstTxWarp>
          </a:bodyPr>
          <a:lstStyle/>
          <a:p>
            <a:r>
              <a:rPr lang="zh-TW" alt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我最喜歡的食物</a:t>
            </a:r>
            <a:r>
              <a:rPr lang="en-US" altLang="zh-TW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(</a:t>
            </a:r>
            <a:r>
              <a:rPr lang="zh-TW" alt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日本的</a:t>
            </a:r>
            <a:r>
              <a:rPr lang="en-US" altLang="zh-TW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)</a:t>
            </a:r>
            <a:endParaRPr lang="zh-TW" alt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840479" y="4323172"/>
            <a:ext cx="1632858" cy="1241605"/>
          </a:xfrm>
          <a:prstGeom prst="flowChartAlternateProcess">
            <a:avLst/>
          </a:prstGeom>
          <a:gradFill>
            <a:gsLst>
              <a:gs pos="100000">
                <a:srgbClr val="FFFF00"/>
              </a:gs>
              <a:gs pos="53000">
                <a:srgbClr val="FFC000"/>
              </a:gs>
              <a:gs pos="0">
                <a:srgbClr val="FF0000"/>
              </a:gs>
            </a:gsLst>
            <a:lin ang="5400000" scaled="1"/>
          </a:gradFill>
          <a:ln>
            <a:gradFill>
              <a:gsLst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玉米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壽司</a:t>
            </a: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6087291" y="4323172"/>
            <a:ext cx="2101487" cy="1348898"/>
          </a:xfrm>
          <a:prstGeom prst="flowChartAlternateProcess">
            <a:avLst/>
          </a:prstGeom>
          <a:gradFill>
            <a:gsLst>
              <a:gs pos="100000">
                <a:srgbClr val="FFFF00"/>
              </a:gs>
              <a:gs pos="53000">
                <a:srgbClr val="FFC000"/>
              </a:gs>
              <a:gs pos="0">
                <a:srgbClr val="FF0000"/>
              </a:gs>
            </a:gsLst>
            <a:lin ang="5400000" scaled="1"/>
          </a:gradFill>
          <a:ln>
            <a:gradFill>
              <a:gsLst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鮭魚卵</a:t>
            </a:r>
            <a:r>
              <a:rPr lang="zh-TW" altLang="en-US" sz="4000">
                <a:latin typeface="文鼎俏黑體P" panose="020B0602010101010101" pitchFamily="34" charset="-120"/>
                <a:ea typeface="文鼎俏黑體P" panose="020B0602010101010101" pitchFamily="34" charset="-120"/>
              </a:rPr>
              <a:t>壽司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流程圖: 替代程序 5">
            <a:hlinkClick r:id="" action="ppaction://hlinkshowjump?jump=nextslide"/>
          </p:cNvPr>
          <p:cNvSpPr/>
          <p:nvPr/>
        </p:nvSpPr>
        <p:spPr>
          <a:xfrm>
            <a:off x="1258388" y="4415246"/>
            <a:ext cx="1733006" cy="1256824"/>
          </a:xfrm>
          <a:prstGeom prst="flowChartAlternateProcess">
            <a:avLst/>
          </a:prstGeom>
          <a:gradFill>
            <a:gsLst>
              <a:gs pos="100000">
                <a:srgbClr val="FFFF00"/>
              </a:gs>
              <a:gs pos="53000">
                <a:srgbClr val="FFC000"/>
              </a:gs>
              <a:gs pos="0">
                <a:srgbClr val="FF0000"/>
              </a:gs>
            </a:gsLst>
            <a:lin ang="5400000" scaled="1"/>
          </a:gradFill>
          <a:ln>
            <a:gradFill>
              <a:gsLst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鮪魚</a:t>
            </a:r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壽司</a:t>
            </a:r>
          </a:p>
        </p:txBody>
      </p:sp>
    </p:spTree>
    <p:extLst>
      <p:ext uri="{BB962C8B-B14F-4D97-AF65-F5344CB8AC3E}">
        <p14:creationId xmlns:p14="http://schemas.microsoft.com/office/powerpoint/2010/main" val="142067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  <p:sndAc>
          <p:stSnd>
            <p:snd r:embed="rId2" name="type.wav"/>
          </p:stSnd>
        </p:sndAc>
      </p:transition>
    </mc:Choice>
    <mc:Fallback xmlns="">
      <p:transition spd="slow" advClick="0">
        <p:checker/>
        <p:sndAc>
          <p:stSnd>
            <p:snd r:embed="rId6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316584" y="0"/>
            <a:ext cx="4010296" cy="3448593"/>
          </a:xfrm>
          <a:prstGeom prst="irregularSeal2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答錯了</a:t>
            </a:r>
            <a:r>
              <a:rPr lang="en-US" altLang="zh-TW" sz="4000" dirty="0" smtClean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</a:p>
          <a:p>
            <a:pPr algn="ctr"/>
            <a:r>
              <a:rPr lang="zh-TW" altLang="en-US" sz="4000" dirty="0" smtClean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再加油</a:t>
            </a:r>
            <a:r>
              <a:rPr lang="en-US" altLang="zh-TW" sz="4000" dirty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endParaRPr lang="zh-TW" altLang="en-US" sz="4000" dirty="0">
              <a:ln>
                <a:solidFill>
                  <a:srgbClr val="FF0000"/>
                </a:solidFill>
              </a:ln>
              <a:solidFill>
                <a:srgbClr val="FFC00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66" y="1441773"/>
            <a:ext cx="218171" cy="25472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99417">
            <a:off x="3635509" y="1482068"/>
            <a:ext cx="184973" cy="17413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4668" y="-185058"/>
            <a:ext cx="4558217" cy="7043058"/>
          </a:xfrm>
          <a:prstGeom prst="rect">
            <a:avLst/>
          </a:prstGeom>
        </p:spPr>
      </p:pic>
      <p:sp>
        <p:nvSpPr>
          <p:cNvPr id="6" name="流程圖: 替代程序 5">
            <a:hlinkClick r:id="" action="ppaction://hlinkshowjump?jump=previousslide"/>
          </p:cNvPr>
          <p:cNvSpPr/>
          <p:nvPr/>
        </p:nvSpPr>
        <p:spPr>
          <a:xfrm>
            <a:off x="3840479" y="4532811"/>
            <a:ext cx="1541417" cy="1031966"/>
          </a:xfrm>
          <a:prstGeom prst="flowChartAlternateProcess">
            <a:avLst/>
          </a:prstGeom>
          <a:gradFill>
            <a:gsLst>
              <a:gs pos="100000">
                <a:srgbClr val="FFFF00"/>
              </a:gs>
              <a:gs pos="53000">
                <a:srgbClr val="FFC000"/>
              </a:gs>
              <a:gs pos="0">
                <a:srgbClr val="FF0000"/>
              </a:gs>
            </a:gsLst>
            <a:lin ang="5400000" scaled="1"/>
          </a:gradFill>
          <a:ln>
            <a:gradFill>
              <a:gsLst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新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633663" y="992778"/>
            <a:ext cx="96474" cy="106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219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7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5603966" y="470262"/>
            <a:ext cx="3174274" cy="1763485"/>
          </a:xfrm>
          <a:prstGeom prst="wedgeRoundRectCallout">
            <a:avLst>
              <a:gd name="adj1" fmla="val -27006"/>
              <a:gd name="adj2" fmla="val 625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答對</a:t>
            </a:r>
            <a:r>
              <a:rPr lang="zh-TW" altLang="en-US" sz="72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96" y="952228"/>
            <a:ext cx="2733675" cy="4248150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3840479" y="4532811"/>
            <a:ext cx="1541417" cy="1031966"/>
          </a:xfrm>
          <a:prstGeom prst="flowChartAlternateProcess">
            <a:avLst/>
          </a:prstGeom>
          <a:gradFill>
            <a:gsLst>
              <a:gs pos="100000">
                <a:srgbClr val="FFFF00"/>
              </a:gs>
              <a:gs pos="53000">
                <a:srgbClr val="FFC000"/>
              </a:gs>
              <a:gs pos="0">
                <a:srgbClr val="FF0000"/>
              </a:gs>
            </a:gsLst>
            <a:lin ang="5400000" scaled="1"/>
          </a:gradFill>
          <a:ln>
            <a:gradFill>
              <a:gsLst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掰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4117715519"/>
      </p:ext>
    </p:extLst>
  </p:cSld>
  <p:clrMapOvr>
    <a:masterClrMapping/>
  </p:clrMapOvr>
  <p:transition spd="slow" advClick="0">
    <p:comb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88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文鼎俏黑體P</vt:lpstr>
      <vt:lpstr>新細明體</vt:lpstr>
      <vt:lpstr>Arial</vt:lpstr>
      <vt:lpstr>Calibri</vt:lpstr>
      <vt:lpstr>Calibri Light</vt:lpstr>
      <vt:lpstr>Office 佈景主題</vt:lpstr>
      <vt:lpstr>腦筋急轉彎</vt:lpstr>
      <vt:lpstr>我最喜歡的食物(日本的)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腦筋及</dc:title>
  <dc:creator>Windows 使用者</dc:creator>
  <cp:lastModifiedBy>Windows 使用者</cp:lastModifiedBy>
  <cp:revision>18</cp:revision>
  <dcterms:created xsi:type="dcterms:W3CDTF">2019-11-13T00:56:55Z</dcterms:created>
  <dcterms:modified xsi:type="dcterms:W3CDTF">2019-12-04T01:23:30Z</dcterms:modified>
</cp:coreProperties>
</file>