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FFCC"/>
    <a:srgbClr val="FF99FF"/>
    <a:srgbClr val="00FFFF"/>
    <a:srgbClr val="FF0066"/>
    <a:srgbClr val="99FFCC"/>
    <a:srgbClr val="ADB4B8"/>
    <a:srgbClr val="882A40"/>
    <a:srgbClr val="941E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3600" dirty="0">
                <a:solidFill>
                  <a:srgbClr val="882A40"/>
                </a:solidFill>
              </a:rPr>
              <a:t>年平均溫度</a:t>
            </a:r>
          </a:p>
        </c:rich>
      </c:tx>
      <c:layout>
        <c:manualLayout>
          <c:xMode val="edge"/>
          <c:yMode val="edge"/>
          <c:x val="0.3181511084512541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8.5628354291534453E-2"/>
          <c:y val="0.22977480816262225"/>
          <c:w val="0.87457065068358997"/>
          <c:h val="0.651663784182502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FF00"/>
            </a:solidFill>
            <a:ln w="38100">
              <a:solidFill>
                <a:schemeClr val="tx1"/>
              </a:solidFill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49-4CDA-BC56-BA299630D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7030A0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7030A0"/>
          </a:solidFill>
          <a:latin typeface="清松手寫體2" panose="00000500000000000000" pitchFamily="2" charset="-120"/>
          <a:ea typeface="清松手寫體2" panose="00000500000000000000" pitchFamily="2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70C0"/>
          </a:solidFill>
          <a:latin typeface="文鼎細鋼筆行楷" panose="020B0602010101010101" pitchFamily="34" charset="-120"/>
          <a:ea typeface="文鼎細鋼筆行楷" panose="020B0602010101010101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文鼎勘亭流" panose="020B0609010101010101" pitchFamily="49" charset="-120"/>
                <a:ea typeface="文鼎勘亭流" panose="020B0609010101010101" pitchFamily="49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文鼎勘亭流" panose="020B0609010101010101" pitchFamily="49" charset="-120"/>
              <a:ea typeface="文鼎勘亭流" panose="020B0609010101010101" pitchFamily="49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C000"/>
                </a:solidFill>
              </a:rPr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 smtClean="0">
                <a:solidFill>
                  <a:srgbClr val="99FFCC"/>
                </a:solidFill>
                <a:latin typeface="文鼎細明" panose="020B0609010101010101" pitchFamily="49" charset="-120"/>
                <a:ea typeface="文鼎細明" panose="020B0609010101010101" pitchFamily="49" charset="-120"/>
              </a:rPr>
              <a:t>地球溫度的改變，氣象異常、水災、旱災、傳染病散播、物種滅絕</a:t>
            </a:r>
            <a:r>
              <a:rPr lang="en-US" altLang="zh-TW" sz="3200" dirty="0" smtClean="0">
                <a:solidFill>
                  <a:srgbClr val="99FFCC"/>
                </a:solidFill>
                <a:latin typeface="文鼎細明" panose="020B0609010101010101" pitchFamily="49" charset="-120"/>
                <a:ea typeface="文鼎細明" panose="020B0609010101010101" pitchFamily="49" charset="-120"/>
              </a:rPr>
              <a:t>...</a:t>
            </a:r>
            <a:r>
              <a:rPr lang="zh-TW" altLang="en-US" sz="3200" dirty="0" smtClean="0">
                <a:solidFill>
                  <a:srgbClr val="99FFCC"/>
                </a:solidFill>
                <a:latin typeface="文鼎細明" panose="020B0609010101010101" pitchFamily="49" charset="-120"/>
                <a:ea typeface="文鼎細明" panose="020B0609010101010101" pitchFamily="49" charset="-120"/>
              </a:rPr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275820" y="3188368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018316"/>
              </p:ext>
            </p:extLst>
          </p:nvPr>
        </p:nvGraphicFramePr>
        <p:xfrm>
          <a:off x="1080656" y="1902558"/>
          <a:ext cx="6844144" cy="4054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92D050"/>
                </a:solidFill>
              </a:rPr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 smtClean="0"/>
              <a:t>人類的文明與科技，像汽車、工廠、飛機、發電廠</a:t>
            </a:r>
            <a:r>
              <a:rPr lang="en-US" altLang="zh-TW" sz="3200" dirty="0" smtClean="0"/>
              <a:t>……</a:t>
            </a:r>
            <a:r>
              <a:rPr lang="zh-TW" altLang="en-US" sz="3200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B0F0"/>
                </a:solidFill>
              </a:rPr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698122"/>
              </p:ext>
            </p:extLst>
          </p:nvPr>
        </p:nvGraphicFramePr>
        <p:xfrm>
          <a:off x="1404493" y="1537855"/>
          <a:ext cx="6212022" cy="4467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0525">
                  <a:extLst>
                    <a:ext uri="{9D8B030D-6E8A-4147-A177-3AD203B41FA5}">
                      <a16:colId xmlns:a16="http://schemas.microsoft.com/office/drawing/2014/main" val="379972270"/>
                    </a:ext>
                  </a:extLst>
                </a:gridCol>
                <a:gridCol w="3141497">
                  <a:extLst>
                    <a:ext uri="{9D8B030D-6E8A-4147-A177-3AD203B41FA5}">
                      <a16:colId xmlns:a16="http://schemas.microsoft.com/office/drawing/2014/main" val="528558501"/>
                    </a:ext>
                  </a:extLst>
                </a:gridCol>
              </a:tblGrid>
              <a:tr h="430175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方法</a:t>
                      </a:r>
                      <a:endParaRPr lang="zh-TW" altLang="en-US" sz="2000" dirty="0"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口訣</a:t>
                      </a:r>
                      <a:endParaRPr lang="zh-TW" altLang="en-US" dirty="0"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647604"/>
                  </a:ext>
                </a:extLst>
              </a:tr>
              <a:tr h="403739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節能減碳救地球</a:t>
                      </a:r>
                      <a:endParaRPr lang="en-US" altLang="zh-TW" sz="2800" dirty="0" smtClean="0"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冷氣控溫不外洩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1949"/>
                  </a:ext>
                </a:extLst>
              </a:tr>
              <a:tr h="40373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FFC00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隨手關燈拔插頭</a:t>
                      </a:r>
                      <a:endParaRPr lang="zh-TW" altLang="en-US" dirty="0">
                        <a:solidFill>
                          <a:srgbClr val="FFC000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574030"/>
                  </a:ext>
                </a:extLst>
              </a:tr>
              <a:tr h="40373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FFFF0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省電燈具更省錢</a:t>
                      </a:r>
                      <a:endParaRPr lang="zh-TW" altLang="en-US" dirty="0">
                        <a:solidFill>
                          <a:srgbClr val="FFFF00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102852"/>
                  </a:ext>
                </a:extLst>
              </a:tr>
              <a:tr h="40373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92D05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節能省水看標章</a:t>
                      </a:r>
                      <a:endParaRPr lang="zh-TW" altLang="en-US" dirty="0">
                        <a:solidFill>
                          <a:srgbClr val="92D050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700115"/>
                  </a:ext>
                </a:extLst>
              </a:tr>
              <a:tr h="40373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0B0F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鐵馬步行兼保健</a:t>
                      </a:r>
                      <a:endParaRPr lang="zh-TW" altLang="en-US" dirty="0">
                        <a:solidFill>
                          <a:srgbClr val="00B0F0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512114"/>
                  </a:ext>
                </a:extLst>
              </a:tr>
              <a:tr h="40373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0206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每週一天不開車</a:t>
                      </a:r>
                      <a:endParaRPr lang="zh-TW" altLang="en-US" dirty="0">
                        <a:solidFill>
                          <a:srgbClr val="002060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863583"/>
                  </a:ext>
                </a:extLst>
              </a:tr>
              <a:tr h="40373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7030A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選車用車助減碳</a:t>
                      </a:r>
                      <a:endParaRPr lang="zh-TW" altLang="en-US" dirty="0">
                        <a:solidFill>
                          <a:srgbClr val="7030A0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021266"/>
                  </a:ext>
                </a:extLst>
              </a:tr>
              <a:tr h="40373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FF000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多吃蔬食少吃肉</a:t>
                      </a:r>
                    </a:p>
                  </a:txBody>
                  <a:tcPr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178007"/>
                  </a:ext>
                </a:extLst>
              </a:tr>
              <a:tr h="40373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FFC00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自備杯筷帕與袋</a:t>
                      </a:r>
                      <a:endParaRPr lang="zh-TW" altLang="en-US" dirty="0">
                        <a:solidFill>
                          <a:srgbClr val="FFC000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007057"/>
                  </a:ext>
                </a:extLst>
              </a:tr>
              <a:tr h="40373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FFFF00"/>
                          </a:solidFill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惜用資源顧地球</a:t>
                      </a:r>
                      <a:endParaRPr lang="zh-TW" altLang="en-US" dirty="0">
                        <a:solidFill>
                          <a:srgbClr val="FFFF00"/>
                        </a:solidFill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44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22510" y="1781755"/>
            <a:ext cx="7886700" cy="14058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400" dirty="0" smtClean="0">
                <a:solidFill>
                  <a:srgbClr val="7030A0"/>
                </a:solidFill>
              </a:rPr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1925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8" baseType="lpstr">
      <vt:lpstr>Lucida Sans</vt:lpstr>
      <vt:lpstr>文鼎勘亭流</vt:lpstr>
      <vt:lpstr>文鼎甜妞體P</vt:lpstr>
      <vt:lpstr>文鼎細明</vt:lpstr>
      <vt:lpstr>文鼎細鋼筆行楷</vt:lpstr>
      <vt:lpstr>清松手寫體2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25</cp:revision>
  <dcterms:created xsi:type="dcterms:W3CDTF">2017-12-09T08:36:57Z</dcterms:created>
  <dcterms:modified xsi:type="dcterms:W3CDTF">2019-12-10T02:12:29Z</dcterms:modified>
</cp:coreProperties>
</file>