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66"/>
    <a:srgbClr val="00FFFF"/>
    <a:srgbClr val="F7C9EA"/>
    <a:srgbClr val="FF3300"/>
    <a:srgbClr val="CC00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rgbClr val="FF0066"/>
                </a:solidFill>
                <a:latin typeface="清松手寫體1" panose="00000500000000000000" pitchFamily="2" charset="-120"/>
                <a:ea typeface="清松手寫體1" panose="00000500000000000000" pitchFamily="2" charset="-120"/>
                <a:cs typeface="+mn-cs"/>
              </a:defRPr>
            </a:pPr>
            <a:r>
              <a:rPr lang="zh-TW" altLang="en-US" sz="2400" dirty="0">
                <a:solidFill>
                  <a:srgbClr val="00FFFF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年平均溫度</a:t>
            </a:r>
          </a:p>
        </c:rich>
      </c:tx>
      <c:layout>
        <c:manualLayout>
          <c:xMode val="edge"/>
          <c:yMode val="edge"/>
          <c:x val="0.36234018582471977"/>
          <c:y val="2.9959622246696256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rgbClr val="FF0066"/>
              </a:solidFill>
              <a:latin typeface="清松手寫體1" panose="00000500000000000000" pitchFamily="2" charset="-120"/>
              <a:ea typeface="清松手寫體1" panose="00000500000000000000" pitchFamily="2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7.7186821591737148E-2"/>
          <c:y val="0.10001107957453496"/>
          <c:w val="0.91434658889513976"/>
          <c:h val="0.737934375985028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chemeClr val="lt1"/>
            </a:solidFill>
            <a:ln w="12700" cap="flat" cmpd="sng" algn="ctr">
              <a:solidFill>
                <a:schemeClr val="accent2"/>
              </a:solidFill>
              <a:prstDash val="solid"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66"/>
              </a:solidFill>
              <a:ln w="1270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84EA-4085-A90D-D0099632D78E}"/>
              </c:ext>
            </c:extLst>
          </c:dPt>
          <c:dPt>
            <c:idx val="1"/>
            <c:invertIfNegative val="0"/>
            <c:bubble3D val="0"/>
            <c:spPr>
              <a:solidFill>
                <a:srgbClr val="00FFFF"/>
              </a:solidFill>
              <a:ln w="12700" cap="flat" cmpd="sng" algn="ctr">
                <a:solidFill>
                  <a:srgbClr val="00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84EA-4085-A90D-D0099632D78E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 w="1270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84EA-4085-A90D-D0099632D78E}"/>
              </c:ext>
            </c:extLst>
          </c:dPt>
          <c:dPt>
            <c:idx val="3"/>
            <c:invertIfNegative val="0"/>
            <c:bubble3D val="0"/>
            <c:spPr>
              <a:solidFill>
                <a:srgbClr val="CC0066"/>
              </a:solidFill>
              <a:ln w="1270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84EA-4085-A90D-D0099632D78E}"/>
              </c:ext>
            </c:extLst>
          </c:dPt>
          <c:dPt>
            <c:idx val="4"/>
            <c:invertIfNegative val="0"/>
            <c:bubble3D val="0"/>
            <c:spPr>
              <a:solidFill>
                <a:srgbClr val="FF3300"/>
              </a:solidFill>
              <a:ln w="1270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4-84EA-4085-A90D-D0099632D78E}"/>
              </c:ext>
            </c:extLst>
          </c:dPt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1D-43CE-8F7C-1F278B005E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7C9EA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FF0066"/>
          </a:solidFill>
          <a:latin typeface="清松手寫體1" panose="00000500000000000000" pitchFamily="2" charset="-120"/>
          <a:ea typeface="清松手寫體1" panose="00000500000000000000" pitchFamily="2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清松手寫體1" panose="00000500000000000000" pitchFamily="2" charset="-120"/>
                <a:ea typeface="清松手寫體1" panose="00000500000000000000" pitchFamily="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27000">
              <a:srgbClr val="FF0066"/>
            </a:gs>
            <a:gs pos="61000">
              <a:srgbClr val="FFFF00"/>
            </a:gs>
            <a:gs pos="86000">
              <a:srgbClr val="F7C9E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FFFF"/>
                </a:solidFill>
              </a:rPr>
              <a:t>全球</a:t>
            </a:r>
            <a:r>
              <a:rPr lang="zh-TW" altLang="en-US" dirty="0" smtClean="0"/>
              <a:t>溫度</a:t>
            </a:r>
            <a:r>
              <a:rPr lang="zh-TW" altLang="en-US" dirty="0" smtClean="0">
                <a:solidFill>
                  <a:srgbClr val="FFFF66"/>
                </a:solidFill>
              </a:rPr>
              <a:t>上升</a:t>
            </a:r>
            <a:r>
              <a:rPr lang="zh-TW" altLang="en-US" dirty="0" smtClean="0">
                <a:solidFill>
                  <a:srgbClr val="CC0066"/>
                </a:solidFill>
              </a:rPr>
              <a:t>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2822961"/>
              </p:ext>
            </p:extLst>
          </p:nvPr>
        </p:nvGraphicFramePr>
        <p:xfrm>
          <a:off x="748144" y="1902558"/>
          <a:ext cx="7384473" cy="4269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221593"/>
              </p:ext>
            </p:extLst>
          </p:nvPr>
        </p:nvGraphicFramePr>
        <p:xfrm>
          <a:off x="1666288" y="1577109"/>
          <a:ext cx="6096000" cy="4542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58348617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966694692"/>
                    </a:ext>
                  </a:extLst>
                </a:gridCol>
              </a:tblGrid>
              <a:tr h="357208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文鼎超明" panose="020B0609010101010101" pitchFamily="49" charset="-120"/>
                          <a:ea typeface="文鼎超明" panose="020B0609010101010101" pitchFamily="49" charset="-120"/>
                        </a:rPr>
                        <a:t>方法</a:t>
                      </a:r>
                      <a:endParaRPr lang="zh-TW" altLang="en-US" dirty="0">
                        <a:latin typeface="文鼎超明" panose="020B0609010101010101" pitchFamily="49" charset="-120"/>
                        <a:ea typeface="文鼎超明" panose="020B0609010101010101" pitchFamily="49" charset="-12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文鼎超明" panose="020B0609010101010101" pitchFamily="49" charset="-120"/>
                          <a:ea typeface="文鼎超明" panose="020B0609010101010101" pitchFamily="49" charset="-120"/>
                        </a:rPr>
                        <a:t>口訣</a:t>
                      </a:r>
                      <a:endParaRPr lang="zh-TW" altLang="en-US" dirty="0">
                        <a:latin typeface="文鼎超明" panose="020B0609010101010101" pitchFamily="49" charset="-120"/>
                        <a:ea typeface="文鼎超明" panose="020B0609010101010101" pitchFamily="49" charset="-12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161582"/>
                  </a:ext>
                </a:extLst>
              </a:tr>
              <a:tr h="357208">
                <a:tc rowSpan="10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00FFFF"/>
                          </a:solidFill>
                          <a:latin typeface="文鼎超明" panose="020B0609010101010101" pitchFamily="49" charset="-120"/>
                          <a:ea typeface="文鼎超明" panose="020B0609010101010101" pitchFamily="49" charset="-120"/>
                        </a:rPr>
                        <a:t>節能減碳救地球</a:t>
                      </a:r>
                      <a:endParaRPr lang="zh-TW" altLang="en-US" dirty="0">
                        <a:solidFill>
                          <a:srgbClr val="00FFFF"/>
                        </a:solidFill>
                        <a:latin typeface="文鼎超明" panose="020B0609010101010101" pitchFamily="49" charset="-120"/>
                        <a:ea typeface="文鼎超明" panose="020B0609010101010101" pitchFamily="49" charset="-120"/>
                      </a:endParaRPr>
                    </a:p>
                  </a:txBody>
                  <a:tcPr anchor="ctr">
                    <a:solidFill>
                      <a:srgbClr val="F7C9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FF0066"/>
                          </a:solidFill>
                          <a:latin typeface="文鼎超明" panose="020B0609010101010101" pitchFamily="49" charset="-120"/>
                          <a:ea typeface="文鼎超明" panose="020B0609010101010101" pitchFamily="49" charset="-120"/>
                        </a:rPr>
                        <a:t>冷氣控溫不外洩</a:t>
                      </a:r>
                      <a:endParaRPr lang="zh-TW" altLang="en-US" dirty="0">
                        <a:solidFill>
                          <a:srgbClr val="FF0066"/>
                        </a:solidFill>
                        <a:latin typeface="文鼎超明" panose="020B0609010101010101" pitchFamily="49" charset="-120"/>
                        <a:ea typeface="文鼎超明" panose="020B0609010101010101" pitchFamily="49" charset="-120"/>
                      </a:endParaRPr>
                    </a:p>
                  </a:txBody>
                  <a:tcPr anchor="ctr">
                    <a:solidFill>
                      <a:srgbClr val="F7C9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462820"/>
                  </a:ext>
                </a:extLst>
              </a:tr>
              <a:tr h="357208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00B0F0"/>
                          </a:solidFill>
                          <a:latin typeface="文鼎超明" panose="020B0609010101010101" pitchFamily="49" charset="-120"/>
                          <a:ea typeface="文鼎超明" panose="020B0609010101010101" pitchFamily="49" charset="-120"/>
                        </a:rPr>
                        <a:t>隨手關燈拔插頭</a:t>
                      </a:r>
                      <a:endParaRPr lang="zh-TW" altLang="en-US" dirty="0">
                        <a:solidFill>
                          <a:srgbClr val="00B0F0"/>
                        </a:solidFill>
                        <a:latin typeface="文鼎超明" panose="020B0609010101010101" pitchFamily="49" charset="-120"/>
                        <a:ea typeface="文鼎超明" panose="020B0609010101010101" pitchFamily="49" charset="-120"/>
                      </a:endParaRPr>
                    </a:p>
                  </a:txBody>
                  <a:tcPr anchor="ctr">
                    <a:solidFill>
                      <a:srgbClr val="F7C9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104819"/>
                  </a:ext>
                </a:extLst>
              </a:tr>
              <a:tr h="625114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文鼎超明" panose="020B0609010101010101" pitchFamily="49" charset="-120"/>
                          <a:ea typeface="文鼎超明" panose="020B0609010101010101" pitchFamily="49" charset="-120"/>
                        </a:rPr>
                        <a:t>省電燈具更省錢</a:t>
                      </a:r>
                    </a:p>
                  </a:txBody>
                  <a:tcPr anchor="ctr">
                    <a:solidFill>
                      <a:srgbClr val="F7C9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43229"/>
                  </a:ext>
                </a:extLst>
              </a:tr>
              <a:tr h="625114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文鼎超明" panose="020B0609010101010101" pitchFamily="49" charset="-120"/>
                          <a:ea typeface="文鼎超明" panose="020B0609010101010101" pitchFamily="49" charset="-120"/>
                        </a:rPr>
                        <a:t>節能省水看標章</a:t>
                      </a:r>
                      <a:endParaRPr lang="zh-TW" altLang="en-US" dirty="0">
                        <a:solidFill>
                          <a:srgbClr val="FF0000"/>
                        </a:solidFill>
                        <a:latin typeface="文鼎超明" panose="020B0609010101010101" pitchFamily="49" charset="-120"/>
                        <a:ea typeface="文鼎超明" panose="020B0609010101010101" pitchFamily="49" charset="-120"/>
                      </a:endParaRPr>
                    </a:p>
                  </a:txBody>
                  <a:tcPr anchor="ctr">
                    <a:solidFill>
                      <a:srgbClr val="F7C9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722987"/>
                  </a:ext>
                </a:extLst>
              </a:tr>
              <a:tr h="357208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文鼎超明" panose="020B0609010101010101" pitchFamily="49" charset="-120"/>
                          <a:ea typeface="文鼎超明" panose="020B0609010101010101" pitchFamily="49" charset="-120"/>
                        </a:rPr>
                        <a:t>鐵馬步行兼保健</a:t>
                      </a:r>
                      <a:endParaRPr lang="zh-TW" altLang="en-US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文鼎超明" panose="020B0609010101010101" pitchFamily="49" charset="-120"/>
                        <a:ea typeface="文鼎超明" panose="020B0609010101010101" pitchFamily="49" charset="-120"/>
                      </a:endParaRPr>
                    </a:p>
                  </a:txBody>
                  <a:tcPr anchor="ctr">
                    <a:solidFill>
                      <a:srgbClr val="F7C9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082102"/>
                  </a:ext>
                </a:extLst>
              </a:tr>
              <a:tr h="357208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文鼎超明" panose="020B0609010101010101" pitchFamily="49" charset="-120"/>
                          <a:ea typeface="文鼎超明" panose="020B0609010101010101" pitchFamily="49" charset="-120"/>
                        </a:rPr>
                        <a:t>每週一天不開車</a:t>
                      </a:r>
                      <a:endParaRPr lang="zh-TW" alt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文鼎超明" panose="020B0609010101010101" pitchFamily="49" charset="-120"/>
                        <a:ea typeface="文鼎超明" panose="020B0609010101010101" pitchFamily="49" charset="-120"/>
                      </a:endParaRPr>
                    </a:p>
                  </a:txBody>
                  <a:tcPr anchor="ctr">
                    <a:solidFill>
                      <a:srgbClr val="F7C9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902491"/>
                  </a:ext>
                </a:extLst>
              </a:tr>
              <a:tr h="357208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00FF00"/>
                          </a:solidFill>
                          <a:latin typeface="文鼎超明" panose="020B0609010101010101" pitchFamily="49" charset="-120"/>
                          <a:ea typeface="文鼎超明" panose="020B0609010101010101" pitchFamily="49" charset="-120"/>
                        </a:rPr>
                        <a:t>選車用車助減碳</a:t>
                      </a:r>
                      <a:endParaRPr lang="zh-TW" altLang="en-US" dirty="0">
                        <a:solidFill>
                          <a:srgbClr val="00FF00"/>
                        </a:solidFill>
                        <a:latin typeface="文鼎超明" panose="020B0609010101010101" pitchFamily="49" charset="-120"/>
                        <a:ea typeface="文鼎超明" panose="020B0609010101010101" pitchFamily="49" charset="-120"/>
                      </a:endParaRPr>
                    </a:p>
                  </a:txBody>
                  <a:tcPr anchor="ctr">
                    <a:solidFill>
                      <a:srgbClr val="F7C9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80823"/>
                  </a:ext>
                </a:extLst>
              </a:tr>
              <a:tr h="357208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FFFF00"/>
                          </a:solidFill>
                          <a:latin typeface="文鼎超明" panose="020B0609010101010101" pitchFamily="49" charset="-120"/>
                          <a:ea typeface="文鼎超明" panose="020B0609010101010101" pitchFamily="49" charset="-120"/>
                        </a:rPr>
                        <a:t>多吃蔬食少吃肉</a:t>
                      </a:r>
                      <a:endParaRPr lang="zh-TW" altLang="en-US" dirty="0">
                        <a:solidFill>
                          <a:srgbClr val="FFFF00"/>
                        </a:solidFill>
                        <a:latin typeface="文鼎超明" panose="020B0609010101010101" pitchFamily="49" charset="-120"/>
                        <a:ea typeface="文鼎超明" panose="020B0609010101010101" pitchFamily="49" charset="-120"/>
                      </a:endParaRPr>
                    </a:p>
                  </a:txBody>
                  <a:tcPr anchor="ctr">
                    <a:solidFill>
                      <a:srgbClr val="F7C9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353087"/>
                  </a:ext>
                </a:extLst>
              </a:tr>
              <a:tr h="357208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FF0066"/>
                          </a:solidFill>
                          <a:latin typeface="文鼎超明" panose="020B0609010101010101" pitchFamily="49" charset="-120"/>
                          <a:ea typeface="文鼎超明" panose="020B0609010101010101" pitchFamily="49" charset="-120"/>
                        </a:rPr>
                        <a:t>自備杯筷帕與袋</a:t>
                      </a:r>
                      <a:endParaRPr lang="zh-TW" altLang="en-US" dirty="0">
                        <a:solidFill>
                          <a:srgbClr val="FF0066"/>
                        </a:solidFill>
                        <a:latin typeface="文鼎超明" panose="020B0609010101010101" pitchFamily="49" charset="-120"/>
                        <a:ea typeface="文鼎超明" panose="020B0609010101010101" pitchFamily="49" charset="-120"/>
                      </a:endParaRPr>
                    </a:p>
                  </a:txBody>
                  <a:tcPr anchor="ctr">
                    <a:solidFill>
                      <a:srgbClr val="F7C9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595202"/>
                  </a:ext>
                </a:extLst>
              </a:tr>
              <a:tr h="357208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002060"/>
                          </a:solidFill>
                          <a:latin typeface="文鼎超明" panose="020B0609010101010101" pitchFamily="49" charset="-120"/>
                          <a:ea typeface="文鼎超明" panose="020B0609010101010101" pitchFamily="49" charset="-120"/>
                        </a:rPr>
                        <a:t>惜用資源顧地球</a:t>
                      </a:r>
                      <a:endParaRPr lang="zh-TW" altLang="en-US" dirty="0">
                        <a:solidFill>
                          <a:srgbClr val="002060"/>
                        </a:solidFill>
                        <a:latin typeface="文鼎超明" panose="020B0609010101010101" pitchFamily="49" charset="-120"/>
                        <a:ea typeface="文鼎超明" panose="020B0609010101010101" pitchFamily="49" charset="-120"/>
                      </a:endParaRPr>
                    </a:p>
                  </a:txBody>
                  <a:tcPr anchor="ctr">
                    <a:solidFill>
                      <a:srgbClr val="F7C9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4518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1929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5" baseType="lpstr">
      <vt:lpstr>Lucida Sans</vt:lpstr>
      <vt:lpstr>文鼎超明</vt:lpstr>
      <vt:lpstr>清松手寫體1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26</cp:revision>
  <dcterms:created xsi:type="dcterms:W3CDTF">2017-12-09T08:36:57Z</dcterms:created>
  <dcterms:modified xsi:type="dcterms:W3CDTF">2019-12-10T02:15:10Z</dcterms:modified>
</cp:coreProperties>
</file>