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409B"/>
    <a:srgbClr val="C63AC9"/>
    <a:srgbClr val="BFE7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2s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2400" dirty="0">
                <a:solidFill>
                  <a:srgbClr val="FF0000"/>
                </a:solidFill>
              </a:rPr>
              <a:t>年平均溫度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29351">
                  <a:srgbClr val="B0409B"/>
                </a:gs>
                <a:gs pos="47726">
                  <a:srgbClr val="FFFF00"/>
                </a:gs>
                <a:gs pos="70600">
                  <a:srgbClr val="00B050"/>
                </a:gs>
                <a:gs pos="100000">
                  <a:srgbClr val="FF0000"/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84-4EEA-B81B-595268D0C4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gradFill>
          <a:gsLst>
            <a:gs pos="0">
              <a:srgbClr val="FF0000"/>
            </a:gs>
            <a:gs pos="22000">
              <a:srgbClr val="BFE7CF"/>
            </a:gs>
            <a:gs pos="84000">
              <a:srgbClr val="C63AC9"/>
            </a:gs>
            <a:gs pos="60000">
              <a:srgbClr val="FFFF00"/>
            </a:gs>
            <a:gs pos="42000">
              <a:schemeClr val="accent1">
                <a:lumMod val="75000"/>
              </a:schemeClr>
            </a:gs>
          </a:gsLst>
          <a:lin ang="5400000" scaled="1"/>
        </a:gra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00B0F0"/>
          </a:solidFill>
          <a:latin typeface="清松手寫體1" panose="00000500000000000000" pitchFamily="2" charset="-120"/>
          <a:ea typeface="清松手寫體1" panose="00000500000000000000" pitchFamily="2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B050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5060362"/>
              </p:ext>
            </p:extLst>
          </p:nvPr>
        </p:nvGraphicFramePr>
        <p:xfrm>
          <a:off x="1045072" y="1630852"/>
          <a:ext cx="6717216" cy="4257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B0409B"/>
                </a:solidFill>
              </a:rPr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550197"/>
              </p:ext>
            </p:extLst>
          </p:nvPr>
        </p:nvGraphicFramePr>
        <p:xfrm>
          <a:off x="1551709" y="1873996"/>
          <a:ext cx="6064806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2403">
                  <a:extLst>
                    <a:ext uri="{9D8B030D-6E8A-4147-A177-3AD203B41FA5}">
                      <a16:colId xmlns:a16="http://schemas.microsoft.com/office/drawing/2014/main" val="1850686166"/>
                    </a:ext>
                  </a:extLst>
                </a:gridCol>
                <a:gridCol w="3032403">
                  <a:extLst>
                    <a:ext uri="{9D8B030D-6E8A-4147-A177-3AD203B41FA5}">
                      <a16:colId xmlns:a16="http://schemas.microsoft.com/office/drawing/2014/main" val="2786790399"/>
                    </a:ext>
                  </a:extLst>
                </a:gridCol>
              </a:tblGrid>
              <a:tr h="543406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7030A0"/>
                          </a:solidFill>
                        </a:rPr>
                        <a:t>方法</a:t>
                      </a:r>
                      <a:endParaRPr lang="zh-TW" altLang="en-US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B0409B"/>
                          </a:solidFill>
                        </a:rPr>
                        <a:t>口訣</a:t>
                      </a:r>
                    </a:p>
                    <a:p>
                      <a:endParaRPr lang="zh-TW" altLang="en-US" dirty="0">
                        <a:solidFill>
                          <a:srgbClr val="B0409B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507340511"/>
                  </a:ext>
                </a:extLst>
              </a:tr>
              <a:tr h="314831">
                <a:tc rowSpan="10"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7030A0"/>
                          </a:solidFill>
                        </a:rPr>
                        <a:t>節能減碳救地球</a:t>
                      </a:r>
                    </a:p>
                    <a:p>
                      <a:endParaRPr lang="zh-TW" alt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B0409B"/>
                          </a:solidFill>
                        </a:rPr>
                        <a:t>冷氣控溫不外洩</a:t>
                      </a:r>
                      <a:endParaRPr lang="zh-TW" altLang="en-US" dirty="0">
                        <a:solidFill>
                          <a:srgbClr val="B0409B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282585557"/>
                  </a:ext>
                </a:extLst>
              </a:tr>
              <a:tr h="31483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B0409B"/>
                          </a:solidFill>
                        </a:rPr>
                        <a:t>隨手關燈拔插頭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078221111"/>
                  </a:ext>
                </a:extLst>
              </a:tr>
              <a:tr h="31483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B0409B"/>
                          </a:solidFill>
                        </a:rPr>
                        <a:t>省電燈具更省錢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719975315"/>
                  </a:ext>
                </a:extLst>
              </a:tr>
              <a:tr h="31483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B0409B"/>
                          </a:solidFill>
                        </a:rPr>
                        <a:t>節能省水看標章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49376625"/>
                  </a:ext>
                </a:extLst>
              </a:tr>
              <a:tr h="31483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B0409B"/>
                          </a:solidFill>
                        </a:rPr>
                        <a:t>鐵馬步行兼保健</a:t>
                      </a:r>
                      <a:endParaRPr lang="zh-TW" altLang="en-US" dirty="0">
                        <a:solidFill>
                          <a:srgbClr val="B0409B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818311353"/>
                  </a:ext>
                </a:extLst>
              </a:tr>
              <a:tr h="31483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B0409B"/>
                          </a:solidFill>
                        </a:rPr>
                        <a:t>每週一天不開車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950435937"/>
                  </a:ext>
                </a:extLst>
              </a:tr>
              <a:tr h="31483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B0409B"/>
                          </a:solidFill>
                        </a:rPr>
                        <a:t>選車用車助減碳</a:t>
                      </a:r>
                      <a:endParaRPr lang="zh-TW" altLang="en-US" dirty="0">
                        <a:solidFill>
                          <a:srgbClr val="B0409B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176260245"/>
                  </a:ext>
                </a:extLst>
              </a:tr>
              <a:tr h="31483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B0409B"/>
                          </a:solidFill>
                        </a:rPr>
                        <a:t>多吃蔬食少吃肉</a:t>
                      </a:r>
                      <a:endParaRPr lang="zh-TW" altLang="en-US" dirty="0">
                        <a:solidFill>
                          <a:srgbClr val="B0409B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764589025"/>
                  </a:ext>
                </a:extLst>
              </a:tr>
              <a:tr h="31483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B0409B"/>
                          </a:solidFill>
                        </a:rPr>
                        <a:t>自備杯筷帕與袋</a:t>
                      </a:r>
                      <a:endParaRPr lang="zh-TW" altLang="en-US" dirty="0">
                        <a:solidFill>
                          <a:srgbClr val="B0409B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126988053"/>
                  </a:ext>
                </a:extLst>
              </a:tr>
              <a:tr h="31483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B0409B"/>
                          </a:solidFill>
                        </a:rPr>
                        <a:t>惜用資源顧地球</a:t>
                      </a:r>
                      <a:endParaRPr lang="zh-TW" altLang="en-US" dirty="0">
                        <a:solidFill>
                          <a:srgbClr val="B0409B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830393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1929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清松手寫體1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26</cp:revision>
  <dcterms:created xsi:type="dcterms:W3CDTF">2017-12-09T08:36:57Z</dcterms:created>
  <dcterms:modified xsi:type="dcterms:W3CDTF">2019-12-10T02:15:36Z</dcterms:modified>
</cp:coreProperties>
</file>