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9100756062208644E-2"/>
          <c:y val="0.1955208702595668"/>
          <c:w val="0.87607337329102519"/>
          <c:h val="0.646649335954424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32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87500">
                  <a:srgbClr val="0070C0"/>
                </a:gs>
                <a:gs pos="75000">
                  <a:srgbClr val="00B0F0"/>
                </a:gs>
                <a:gs pos="63000">
                  <a:schemeClr val="accent6"/>
                </a:gs>
                <a:gs pos="100000">
                  <a:srgbClr val="7030A0"/>
                </a:gs>
              </a:gsLst>
              <a:lin ang="16200000" scaled="1"/>
              <a:tileRect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D-4B25-B574-1698F74D1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81BB5-E425-4E46-9EF6-724F6907516C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9C5A-3E22-4780-B409-3F9BFD6E2E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67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9C5A-3E22-4780-B409-3F9BFD6E2E7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86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5400" b="1" kern="1200" dirty="0">
          <a:solidFill>
            <a:srgbClr val="FF660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文鼎疊圓體" panose="020B0609010101010101" pitchFamily="49" charset="-120"/>
          <a:ea typeface="文鼎疊圓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ts.org.tw/~web02/coolfollowme/index.htm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shreg.wav"/>
          </p:stSnd>
        </p:sndAc>
      </p:transition>
    </mc:Choice>
    <mc:Fallback xmlns="">
      <p:transition spd="slow" advClick="0"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304653" y="4551487"/>
            <a:ext cx="2419747" cy="179452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45857" y="4561079"/>
            <a:ext cx="1949845" cy="625357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reeze.wav"/>
          </p:stSnd>
        </p:sndAc>
      </p:transition>
    </mc:Choice>
    <mc:Fallback xmlns="">
      <p:transition spd="slow" advClick="0"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697769"/>
              </p:ext>
            </p:extLst>
          </p:nvPr>
        </p:nvGraphicFramePr>
        <p:xfrm>
          <a:off x="2019300" y="2032635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suction.wav"/>
          </p:stSnd>
        </p:sndAc>
      </p:transition>
    </mc:Choice>
    <mc:Fallback xmlns="">
      <p:transition spd="slow" advClick="0"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/>
        </p:blipFill>
        <p:spPr>
          <a:xfrm>
            <a:off x="3906982" y="4461163"/>
            <a:ext cx="2587810" cy="1482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hoosh.wav"/>
          </p:stSnd>
        </p:sndAc>
      </p:transition>
    </mc:Choice>
    <mc:Fallback xmlns="">
      <p:transition spd="slow" advClick="0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/>
            </a:gs>
            <a:gs pos="20000">
              <a:srgbClr val="FFC000"/>
            </a:gs>
            <a:gs pos="0">
              <a:srgbClr val="FF0000"/>
            </a:gs>
            <a:gs pos="87500">
              <a:srgbClr val="0070C0"/>
            </a:gs>
            <a:gs pos="75000">
              <a:srgbClr val="00B0F0"/>
            </a:gs>
            <a:gs pos="61000">
              <a:schemeClr val="accent6"/>
            </a:gs>
            <a:gs pos="100000">
              <a:srgbClr val="7030A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  <a:endParaRPr lang="zh-TW" altLang="en-US" smtClean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7238827" y="233965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7517346" y="4966331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6952"/>
              </p:ext>
            </p:extLst>
          </p:nvPr>
        </p:nvGraphicFramePr>
        <p:xfrm>
          <a:off x="1086935" y="1562061"/>
          <a:ext cx="6151892" cy="503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946">
                  <a:extLst>
                    <a:ext uri="{9D8B030D-6E8A-4147-A177-3AD203B41FA5}">
                      <a16:colId xmlns:a16="http://schemas.microsoft.com/office/drawing/2014/main" val="3407721017"/>
                    </a:ext>
                  </a:extLst>
                </a:gridCol>
                <a:gridCol w="3075946">
                  <a:extLst>
                    <a:ext uri="{9D8B030D-6E8A-4147-A177-3AD203B41FA5}">
                      <a16:colId xmlns:a16="http://schemas.microsoft.com/office/drawing/2014/main" val="4184301739"/>
                    </a:ext>
                  </a:extLst>
                </a:gridCol>
              </a:tblGrid>
              <a:tr h="4616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方</a:t>
                      </a:r>
                      <a:r>
                        <a:rPr lang="zh-TW" altLang="en-US" sz="24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法</a:t>
                      </a:r>
                      <a:endParaRPr lang="zh-TW" altLang="en-US" sz="24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口</a:t>
                      </a:r>
                      <a:r>
                        <a:rPr lang="zh-TW" altLang="en-US" sz="2400" b="1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訣</a:t>
                      </a:r>
                      <a:endParaRPr lang="zh-TW" altLang="en-US" sz="2400" b="1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466381"/>
                  </a:ext>
                </a:extLst>
              </a:tr>
              <a:tr h="270793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節能減碳救地球</a:t>
                      </a:r>
                      <a:endParaRPr lang="zh-TW" altLang="en-US" sz="24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290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61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冷氣控溫不外洩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9976907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隨手關燈拔插頭</a:t>
                      </a: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4672615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省電燈具更省錢</a:t>
                      </a: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222771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節能省水看標章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6810261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鐵馬步行兼保健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0578785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每週一天不開車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7761186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選車用車助減碳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2100553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多吃蔬食少吃肉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4454009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自備杯筷帕與袋</a:t>
                      </a: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9132106"/>
                  </a:ext>
                </a:extLst>
              </a:tr>
              <a:tr h="2707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rgbClr val="FFC000"/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  <a:cs typeface="+mn-cs"/>
                        </a:rPr>
                        <a:t>惜用資源顧地球</a:t>
                      </a:r>
                      <a:endParaRPr lang="zh-TW" altLang="en-US" sz="2400" kern="1200" dirty="0">
                        <a:solidFill>
                          <a:srgbClr val="FFC000"/>
                        </a:solidFill>
                        <a:latin typeface="文鼎空疊圓" panose="020B0609010101010101" pitchFamily="49" charset="-120"/>
                        <a:ea typeface="文鼎空疊圓" panose="020B0609010101010101" pitchFamily="49" charset="-120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48437">
                          <a:srgbClr val="D4D4D4"/>
                        </a:gs>
                        <a:gs pos="46875">
                          <a:srgbClr val="D2D2D2"/>
                        </a:gs>
                        <a:gs pos="43750">
                          <a:srgbClr val="CECECE"/>
                        </a:gs>
                        <a:gs pos="37500">
                          <a:srgbClr val="FFFF00"/>
                        </a:gs>
                        <a:gs pos="20000">
                          <a:srgbClr val="FFC000"/>
                        </a:gs>
                        <a:gs pos="0">
                          <a:srgbClr val="FF0000"/>
                        </a:gs>
                        <a:gs pos="87500">
                          <a:srgbClr val="0070C0"/>
                        </a:gs>
                        <a:gs pos="75000">
                          <a:srgbClr val="00B0F0"/>
                        </a:gs>
                        <a:gs pos="50000">
                          <a:schemeClr val="accent6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0009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type.wav"/>
          </p:stSnd>
        </p:sndAc>
      </p:transition>
    </mc:Choice>
    <mc:Fallback xmlns="">
      <p:transition spd="slow" advClick="0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3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mera.wav"/>
          </p:stSnd>
        </p:sndAc>
      </p:transition>
    </mc:Choice>
    <mc:Fallback xmlns="">
      <p:transition spd="slow" advClick="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文鼎空疊圓</vt:lpstr>
      <vt:lpstr>文鼎甜妞體P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2019-12-10T02:12:23Z</dcterms:modified>
</cp:coreProperties>
</file>