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AC705-2571-4889-8CE9-6CFA7A1FFD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9DDFF-56A1-471C-B488-AFB54929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5821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endSnd/>
        </p:sndAc>
      </p:transition>
    </mc:Choice>
    <mc:Fallback>
      <p:transition spd="slow" advTm="2000">
        <p:random/>
        <p:sndAc>
          <p:endSnd/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AC705-2571-4889-8CE9-6CFA7A1FFD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9DDFF-56A1-471C-B488-AFB54929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0973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endSnd/>
        </p:sndAc>
      </p:transition>
    </mc:Choice>
    <mc:Fallback>
      <p:transition spd="slow" advTm="2000">
        <p:random/>
        <p:sndAc>
          <p:endSnd/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AC705-2571-4889-8CE9-6CFA7A1FFD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9DDFF-56A1-471C-B488-AFB54929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1744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endSnd/>
        </p:sndAc>
      </p:transition>
    </mc:Choice>
    <mc:Fallback>
      <p:transition spd="slow" advTm="2000">
        <p:random/>
        <p:sndAc>
          <p:endSnd/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AC705-2571-4889-8CE9-6CFA7A1FFD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9DDFF-56A1-471C-B488-AFB54929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9313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endSnd/>
        </p:sndAc>
      </p:transition>
    </mc:Choice>
    <mc:Fallback>
      <p:transition spd="slow" advTm="2000">
        <p:random/>
        <p:sndAc>
          <p:endSnd/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AC705-2571-4889-8CE9-6CFA7A1FFD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9DDFF-56A1-471C-B488-AFB54929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4124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endSnd/>
        </p:sndAc>
      </p:transition>
    </mc:Choice>
    <mc:Fallback>
      <p:transition spd="slow" advTm="2000">
        <p:random/>
        <p:sndAc>
          <p:endSnd/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AC705-2571-4889-8CE9-6CFA7A1FFD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9DDFF-56A1-471C-B488-AFB54929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7642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endSnd/>
        </p:sndAc>
      </p:transition>
    </mc:Choice>
    <mc:Fallback>
      <p:transition spd="slow" advTm="2000">
        <p:random/>
        <p:sndAc>
          <p:endSnd/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AC705-2571-4889-8CE9-6CFA7A1FFD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9DDFF-56A1-471C-B488-AFB54929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1494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endSnd/>
        </p:sndAc>
      </p:transition>
    </mc:Choice>
    <mc:Fallback>
      <p:transition spd="slow" advTm="2000">
        <p:random/>
        <p:sndAc>
          <p:endSnd/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AC705-2571-4889-8CE9-6CFA7A1FFD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9DDFF-56A1-471C-B488-AFB54929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7944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endSnd/>
        </p:sndAc>
      </p:transition>
    </mc:Choice>
    <mc:Fallback>
      <p:transition spd="slow" advTm="2000">
        <p:random/>
        <p:sndAc>
          <p:endSnd/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AC705-2571-4889-8CE9-6CFA7A1FFD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9DDFF-56A1-471C-B488-AFB54929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0097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endSnd/>
        </p:sndAc>
      </p:transition>
    </mc:Choice>
    <mc:Fallback>
      <p:transition spd="slow" advTm="2000">
        <p:random/>
        <p:sndAc>
          <p:endSnd/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AC705-2571-4889-8CE9-6CFA7A1FFD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9DDFF-56A1-471C-B488-AFB54929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8972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endSnd/>
        </p:sndAc>
      </p:transition>
    </mc:Choice>
    <mc:Fallback>
      <p:transition spd="slow" advTm="2000">
        <p:random/>
        <p:sndAc>
          <p:endSnd/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AC705-2571-4889-8CE9-6CFA7A1FFD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9DDFF-56A1-471C-B488-AFB54929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9401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endSnd/>
        </p:sndAc>
      </p:transition>
    </mc:Choice>
    <mc:Fallback>
      <p:transition spd="slow" advTm="2000">
        <p:random/>
        <p:sndAc>
          <p:endSnd/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2067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AC705-2571-4889-8CE9-6CFA7A1FFD2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9DDFF-56A1-471C-B488-AFB54929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4102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endSnd/>
        </p:sndAc>
      </p:transition>
    </mc:Choice>
    <mc:Fallback>
      <p:transition spd="slow" advTm="2000">
        <p:random/>
        <p:sndAc>
          <p:endSnd/>
        </p:sndAc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90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28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9900CC"/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rPr>
              <a:t>動物簡介</a:t>
            </a:r>
            <a:endParaRPr lang="zh-TW" altLang="en-US" sz="5400" dirty="0">
              <a:solidFill>
                <a:srgbClr val="9900CC"/>
              </a:solidFill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資料蒐集</a:t>
            </a:r>
            <a:r>
              <a:rPr lang="en-US" altLang="zh-TW" sz="2400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:</a:t>
            </a:r>
            <a:r>
              <a:rPr lang="zh-TW" altLang="en-US" sz="2400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阿樂</a:t>
            </a:r>
            <a:endParaRPr lang="zh-TW" altLang="en-US" sz="2400" dirty="0"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6943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endSnd/>
        </p:sndAc>
      </p:transition>
    </mc:Choice>
    <mc:Fallback>
      <p:transition spd="slow" advTm="2000">
        <p:random/>
        <p:sndAc>
          <p:endSnd/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908503"/>
            <a:ext cx="78867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9900CC"/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rPr>
              <a:t>大</a:t>
            </a:r>
            <a:r>
              <a:rPr lang="zh-TW" altLang="en-US" dirty="0">
                <a:solidFill>
                  <a:srgbClr val="9900CC"/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rPr>
              <a:t>白斑蝶</a:t>
            </a:r>
            <a:br>
              <a:rPr lang="zh-TW" altLang="en-US" dirty="0">
                <a:solidFill>
                  <a:srgbClr val="9900CC"/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rPr>
            </a:br>
            <a:endParaRPr lang="zh-TW" altLang="en-US" sz="3900" dirty="0">
              <a:solidFill>
                <a:srgbClr val="9900CC"/>
              </a:solidFill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卵為錐形淺黃色。</a:t>
            </a:r>
            <a:endParaRPr lang="en-US" altLang="zh-TW" dirty="0" smtClean="0"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  <a:p>
            <a:r>
              <a:rPr lang="en-US" altLang="zh-TW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2-5 </a:t>
            </a:r>
            <a:r>
              <a:rPr lang="zh-TW" altLang="en-US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齡蟲之各體節間則有</a:t>
            </a:r>
            <a:r>
              <a:rPr lang="en-US" altLang="zh-TW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2</a:t>
            </a:r>
            <a:r>
              <a:rPr lang="zh-TW" altLang="en-US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圈黑色環紋，體側有紅斑，中後胸與第</a:t>
            </a:r>
            <a:r>
              <a:rPr lang="en-US" altLang="zh-TW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1</a:t>
            </a:r>
            <a:r>
              <a:rPr lang="zh-TW" altLang="en-US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腹節及第</a:t>
            </a:r>
            <a:r>
              <a:rPr lang="en-US" altLang="zh-TW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7</a:t>
            </a:r>
            <a:r>
              <a:rPr lang="zh-TW" altLang="en-US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腹節側線有黑色肉質之長突起。</a:t>
            </a:r>
            <a:endParaRPr lang="en-US" altLang="zh-TW" dirty="0" smtClean="0"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  <a:p>
            <a:r>
              <a:rPr lang="zh-TW" altLang="en-US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蛹為垂蛹，為金黃色體表有黑色斑點。</a:t>
            </a:r>
          </a:p>
          <a:p>
            <a:r>
              <a:rPr lang="zh-TW" altLang="en-US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 成蟲翅底色為白色，翅脈週圍有黑色斑紋，翅緣各室有圓弧形黑點。</a:t>
            </a:r>
            <a:endParaRPr lang="en-US" altLang="zh-TW" dirty="0"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  <a:p>
            <a:r>
              <a:rPr lang="zh-TW" altLang="en-US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幼蟲因取食有毒之寄主植物而具警戒色。</a:t>
            </a:r>
          </a:p>
          <a:p>
            <a:r>
              <a:rPr lang="zh-TW" altLang="en-US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在野外飛行速度緩慢，又有大笨蝶之稱。</a:t>
            </a:r>
          </a:p>
          <a:p>
            <a:endParaRPr lang="zh-TW" altLang="en-US" dirty="0"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 rot="21126868">
            <a:off x="5042263" y="3726974"/>
            <a:ext cx="2514759" cy="176291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83158">
            <a:off x="5291469" y="2057779"/>
            <a:ext cx="2304938" cy="13811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97155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endSnd/>
        </p:sndAc>
      </p:transition>
    </mc:Choice>
    <mc:Fallback>
      <p:transition spd="slow" advTm="2000">
        <p:random/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3582357" y="500062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                                  </a:t>
            </a:r>
            <a:r>
              <a:rPr lang="zh-TW" altLang="en-US" dirty="0" smtClean="0">
                <a:solidFill>
                  <a:srgbClr val="9900CC"/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rPr>
              <a:t>無尾熊</a:t>
            </a:r>
            <a:endParaRPr lang="zh-TW" altLang="en-US" dirty="0">
              <a:solidFill>
                <a:srgbClr val="9900CC"/>
              </a:solidFill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文鼎細行楷" panose="020B0609010101010101" pitchFamily="49" charset="-120"/>
                <a:ea typeface="文鼎細行楷" panose="020B0609010101010101" pitchFamily="49" charset="-120"/>
              </a:rPr>
              <a:t>屬樹棲動物，除非要移居、繁殖、覓食等狀況，其餘時間均在樹上</a:t>
            </a:r>
            <a:r>
              <a:rPr lang="zh-TW" altLang="en-US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。</a:t>
            </a:r>
            <a:endParaRPr lang="en-US" altLang="zh-TW" dirty="0" smtClean="0"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  <a:p>
            <a:r>
              <a:rPr lang="zh-TW" altLang="en-US" dirty="0">
                <a:latin typeface="文鼎細行楷" panose="020B0609010101010101" pitchFamily="49" charset="-120"/>
                <a:ea typeface="文鼎細行楷" panose="020B0609010101010101" pitchFamily="49" charset="-120"/>
              </a:rPr>
              <a:t>屬於夜行性動物，白天大部分的時間是在睡眠和休息，每天花在睡眠及休息的時間約</a:t>
            </a:r>
            <a:r>
              <a:rPr lang="en-US" altLang="zh-TW" dirty="0">
                <a:latin typeface="文鼎細行楷" panose="020B0609010101010101" pitchFamily="49" charset="-120"/>
                <a:ea typeface="文鼎細行楷" panose="020B0609010101010101" pitchFamily="49" charset="-120"/>
              </a:rPr>
              <a:t>17-20</a:t>
            </a:r>
            <a:r>
              <a:rPr lang="zh-TW" altLang="en-US" dirty="0">
                <a:latin typeface="文鼎細行楷" panose="020B0609010101010101" pitchFamily="49" charset="-120"/>
                <a:ea typeface="文鼎細行楷" panose="020B0609010101010101" pitchFamily="49" charset="-120"/>
              </a:rPr>
              <a:t>小時。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 rot="727256">
            <a:off x="6072859" y="3416890"/>
            <a:ext cx="1905000" cy="23812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022616">
            <a:off x="5111387" y="1714023"/>
            <a:ext cx="1905000" cy="21431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7714" y="534943"/>
            <a:ext cx="1905000" cy="17145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23540" y="2113143"/>
            <a:ext cx="1905000" cy="156459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15309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endSnd/>
        </p:sndAc>
      </p:transition>
    </mc:Choice>
    <mc:Fallback>
      <p:transition spd="slow" advTm="2000">
        <p:random/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46215" y="947691"/>
            <a:ext cx="7886700" cy="1325563"/>
          </a:xfrm>
        </p:spPr>
        <p:txBody>
          <a:bodyPr/>
          <a:lstStyle/>
          <a:p>
            <a:r>
              <a:rPr lang="zh-TW" altLang="en-US" dirty="0">
                <a:solidFill>
                  <a:srgbClr val="9900CC"/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rPr>
              <a:t>松鼠猴</a:t>
            </a:r>
            <a:br>
              <a:rPr lang="zh-TW" altLang="en-US" dirty="0">
                <a:solidFill>
                  <a:srgbClr val="9900CC"/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rPr>
            </a:br>
            <a:r>
              <a:rPr lang="zh-TW" altLang="en-US" dirty="0" smtClean="0"/>
              <a:t>                                </a:t>
            </a:r>
            <a:endParaRPr lang="zh-TW" altLang="en-US" dirty="0">
              <a:solidFill>
                <a:srgbClr val="9900CC"/>
              </a:solidFill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文鼎細行楷" panose="020B0609010101010101" pitchFamily="49" charset="-120"/>
                <a:ea typeface="文鼎細行楷" panose="020B0609010101010101" pitchFamily="49" charset="-120"/>
              </a:rPr>
              <a:t>毛短而密，非常柔軟，口鼻部為黑色無毛；眼睛周圍、耳朵、喉部、頸部側面為白色；頭頂為灰黑色，背部為棕色，四肢為紅棕色或黃色，腹側為灰白色，尾巴末端為黑色。眼睛大，雙眼距離近，耳大，拇指較短，尾長，尾部末端的毛略為蓬鬆</a:t>
            </a:r>
            <a:r>
              <a:rPr lang="zh-TW" altLang="en-US" dirty="0"/>
              <a:t>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 rot="1151418">
            <a:off x="5712958" y="2307348"/>
            <a:ext cx="2371725" cy="15716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78071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endSnd/>
        </p:sndAc>
      </p:transition>
    </mc:Choice>
    <mc:Fallback>
      <p:transition spd="slow" advTm="2000">
        <p:random/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882377"/>
            <a:ext cx="7886700" cy="1325563"/>
          </a:xfrm>
        </p:spPr>
        <p:txBody>
          <a:bodyPr/>
          <a:lstStyle/>
          <a:p>
            <a:r>
              <a:rPr lang="zh-TW" altLang="en-US" dirty="0">
                <a:solidFill>
                  <a:srgbClr val="9900CC"/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rPr>
              <a:t>資料來源</a:t>
            </a:r>
            <a:br>
              <a:rPr lang="zh-TW" altLang="en-US" dirty="0">
                <a:solidFill>
                  <a:srgbClr val="9900CC"/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rPr>
            </a:br>
            <a:r>
              <a:rPr lang="zh-TW" altLang="en-US" dirty="0" smtClean="0"/>
              <a:t>                             </a:t>
            </a:r>
            <a:endParaRPr lang="zh-TW" altLang="en-US" sz="3600" dirty="0">
              <a:solidFill>
                <a:srgbClr val="9900CC"/>
              </a:solidFill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大白斑蝶</a:t>
            </a:r>
            <a:endParaRPr lang="en-US" altLang="zh-TW" sz="2400" dirty="0" smtClean="0"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  <a:p>
            <a:r>
              <a:rPr lang="en-US" altLang="zh-TW" sz="2400" dirty="0" smtClean="0">
                <a:hlinkClick r:id="rId3"/>
              </a:rPr>
              <a:t>http://newweb.zoo.gov.tw/Pager/Show/ZooData_Index_Show.aspx?Animal_ID=90</a:t>
            </a:r>
            <a:endParaRPr lang="en-US" altLang="zh-TW" sz="2400" dirty="0" smtClean="0"/>
          </a:p>
          <a:p>
            <a:r>
              <a:rPr lang="zh-TW" altLang="en-US" sz="2400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無尾熊</a:t>
            </a:r>
            <a:endParaRPr lang="en-US" altLang="zh-TW" sz="2400" dirty="0" smtClean="0"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  <a:p>
            <a:r>
              <a:rPr lang="en-US" altLang="zh-TW" sz="2400" dirty="0">
                <a:solidFill>
                  <a:schemeClr val="accent1"/>
                </a:solidFill>
                <a:hlinkClick r:id="rId4"/>
              </a:rPr>
              <a:t>http://</a:t>
            </a:r>
            <a:r>
              <a:rPr lang="en-US" altLang="zh-TW" sz="2400" dirty="0" smtClean="0">
                <a:solidFill>
                  <a:schemeClr val="accent1"/>
                </a:solidFill>
                <a:hlinkClick r:id="rId4"/>
              </a:rPr>
              <a:t>newweb.zoo.gov.tw/Pager/Show/ZooData_Index_Show.aspx?Animal_ID=283</a:t>
            </a:r>
            <a:endParaRPr lang="en-US" altLang="zh-TW" sz="2400" dirty="0" smtClean="0">
              <a:solidFill>
                <a:schemeClr val="accent1"/>
              </a:solidFill>
            </a:endParaRPr>
          </a:p>
          <a:p>
            <a:r>
              <a:rPr lang="zh-TW" altLang="en-US" sz="2400" dirty="0">
                <a:latin typeface="文鼎細行楷" panose="020B0609010101010101" pitchFamily="49" charset="-120"/>
                <a:ea typeface="文鼎細行楷" panose="020B0609010101010101" pitchFamily="49" charset="-120"/>
              </a:rPr>
              <a:t>松鼠</a:t>
            </a:r>
            <a:r>
              <a:rPr lang="zh-TW" altLang="en-US" sz="2400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猴</a:t>
            </a:r>
            <a:endParaRPr lang="en-US" altLang="zh-TW" sz="2400" dirty="0" smtClean="0"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  <a:p>
            <a:r>
              <a:rPr lang="en-US" altLang="zh-TW" sz="2400" dirty="0">
                <a:solidFill>
                  <a:prstClr val="black"/>
                </a:solidFill>
                <a:hlinkClick r:id="rId4"/>
              </a:rPr>
              <a:t>http://newweb.zoo.gov.tw/Pager/Show/ZooData_Index_Show.aspx?Animal_ID=283</a:t>
            </a:r>
            <a:endParaRPr lang="zh-TW" altLang="en-US" sz="2400" dirty="0"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919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endSnd/>
        </p:sndAc>
      </p:transition>
    </mc:Choice>
    <mc:Fallback>
      <p:transition spd="slow" advTm="2000">
        <p:random/>
        <p:sndAc>
          <p:endSnd/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271</Words>
  <Application>Microsoft Office PowerPoint</Application>
  <PresentationFormat>如螢幕大小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文鼎細行楷</vt:lpstr>
      <vt:lpstr>新細明體</vt:lpstr>
      <vt:lpstr>Arial</vt:lpstr>
      <vt:lpstr>Calibri</vt:lpstr>
      <vt:lpstr>Calibri Light</vt:lpstr>
      <vt:lpstr>Office 佈景主題</vt:lpstr>
      <vt:lpstr>動物簡介</vt:lpstr>
      <vt:lpstr>大白斑蝶 </vt:lpstr>
      <vt:lpstr>                                  無尾熊</vt:lpstr>
      <vt:lpstr>松鼠猴                                 </vt:lpstr>
      <vt:lpstr>資料來源                 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動物簡介</dc:title>
  <dc:creator>Windows 使用者</dc:creator>
  <cp:lastModifiedBy>Windows 使用者</cp:lastModifiedBy>
  <cp:revision>8</cp:revision>
  <dcterms:created xsi:type="dcterms:W3CDTF">2019-12-31T01:52:15Z</dcterms:created>
  <dcterms:modified xsi:type="dcterms:W3CDTF">2020-01-14T02:00:21Z</dcterms:modified>
</cp:coreProperties>
</file>