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58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FF"/>
    <a:srgbClr val="CC66FF"/>
    <a:srgbClr val="FF0066"/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973AE-6F6E-4108-B358-4B9B8F5E8D6A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2BE7F2-FA45-4D8E-8B67-43F0205EF04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7992788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 advClick="0" advTm="3000">
        <p15:prstTrans prst="curtains"/>
      </p:transition>
    </mc:Choice>
    <mc:Fallback xmlns="">
      <p:transition spd="slow" advClick="0" advTm="3000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973AE-6F6E-4108-B358-4B9B8F5E8D6A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2BE7F2-FA45-4D8E-8B67-43F0205EF04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6446562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 advClick="0" advTm="3000">
        <p15:prstTrans prst="curtains"/>
      </p:transition>
    </mc:Choice>
    <mc:Fallback xmlns="">
      <p:transition spd="slow" advClick="0" advTm="3000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973AE-6F6E-4108-B358-4B9B8F5E8D6A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2BE7F2-FA45-4D8E-8B67-43F0205EF04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3922999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 advClick="0" advTm="3000">
        <p15:prstTrans prst="curtains"/>
      </p:transition>
    </mc:Choice>
    <mc:Fallback xmlns="">
      <p:transition spd="slow" advClick="0" advTm="3000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973AE-6F6E-4108-B358-4B9B8F5E8D6A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2BE7F2-FA45-4D8E-8B67-43F0205EF04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401815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 advClick="0" advTm="3000">
        <p15:prstTrans prst="curtains"/>
      </p:transition>
    </mc:Choice>
    <mc:Fallback xmlns="">
      <p:transition spd="slow" advClick="0" advTm="3000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973AE-6F6E-4108-B358-4B9B8F5E8D6A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2BE7F2-FA45-4D8E-8B67-43F0205EF04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8704472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 advClick="0" advTm="3000">
        <p15:prstTrans prst="curtains"/>
      </p:transition>
    </mc:Choice>
    <mc:Fallback xmlns="">
      <p:transition spd="slow" advClick="0" advTm="3000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973AE-6F6E-4108-B358-4B9B8F5E8D6A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2BE7F2-FA45-4D8E-8B67-43F0205EF04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1243138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 advClick="0" advTm="3000">
        <p15:prstTrans prst="curtains"/>
      </p:transition>
    </mc:Choice>
    <mc:Fallback xmlns="">
      <p:transition spd="slow" advClick="0" advTm="3000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973AE-6F6E-4108-B358-4B9B8F5E8D6A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2BE7F2-FA45-4D8E-8B67-43F0205EF04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7369972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 advClick="0" advTm="3000">
        <p15:prstTrans prst="curtains"/>
      </p:transition>
    </mc:Choice>
    <mc:Fallback xmlns="">
      <p:transition spd="slow" advClick="0" advTm="3000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973AE-6F6E-4108-B358-4B9B8F5E8D6A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2BE7F2-FA45-4D8E-8B67-43F0205EF04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4671879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 advClick="0" advTm="3000">
        <p15:prstTrans prst="curtains"/>
      </p:transition>
    </mc:Choice>
    <mc:Fallback xmlns="">
      <p:transition spd="slow" advClick="0" advTm="3000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973AE-6F6E-4108-B358-4B9B8F5E8D6A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2BE7F2-FA45-4D8E-8B67-43F0205EF04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2520453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 advClick="0" advTm="3000">
        <p15:prstTrans prst="curtains"/>
      </p:transition>
    </mc:Choice>
    <mc:Fallback xmlns="">
      <p:transition spd="slow" advClick="0" advTm="3000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973AE-6F6E-4108-B358-4B9B8F5E8D6A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2BE7F2-FA45-4D8E-8B67-43F0205EF04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5590485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 advClick="0" advTm="3000">
        <p15:prstTrans prst="curtains"/>
      </p:transition>
    </mc:Choice>
    <mc:Fallback xmlns="">
      <p:transition spd="slow" advClick="0" advTm="3000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973AE-6F6E-4108-B358-4B9B8F5E8D6A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2BE7F2-FA45-4D8E-8B67-43F0205EF04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0101130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 advClick="0" advTm="3000">
        <p15:prstTrans prst="curtains"/>
      </p:transition>
    </mc:Choice>
    <mc:Fallback xmlns="">
      <p:transition spd="slow" advClick="0" advTm="3000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E973AE-6F6E-4108-B358-4B9B8F5E8D6A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2BE7F2-FA45-4D8E-8B67-43F0205EF04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83843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 advClick="0" advTm="3000">
        <p15:prstTrans prst="curtains"/>
      </p:transition>
    </mc:Choice>
    <mc:Fallback xmlns="">
      <p:transition spd="slow" advClick="0" advTm="3000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4" Type="http://schemas.openxmlformats.org/officeDocument/2006/relationships/audio" Target="../media/audio1.wav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4.xml"/><Relationship Id="rId5" Type="http://schemas.openxmlformats.org/officeDocument/2006/relationships/audio" Target="../media/audio2.wav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4.xml"/><Relationship Id="rId5" Type="http://schemas.openxmlformats.org/officeDocument/2006/relationships/audio" Target="../media/audio3.wav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Relationship Id="rId6" Type="http://schemas.openxmlformats.org/officeDocument/2006/relationships/audio" Target="../media/audio4.wav"/><Relationship Id="rId5" Type="http://schemas.openxmlformats.org/officeDocument/2006/relationships/hyperlink" Target="http://newweb.zoo.gov.tw/Pager/ZooData_Index/ZooData_Index_Show.aspx?Animal_ID=164" TargetMode="External"/><Relationship Id="rId4" Type="http://schemas.openxmlformats.org/officeDocument/2006/relationships/hyperlink" Target="http://newweb.zoo.gov.tw/Pager/ZooData_Index/ZooData_Index_Show.aspx?Animal_ID=50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 sz="9600" dirty="0" smtClean="0">
                <a:solidFill>
                  <a:srgbClr val="FF0066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動物介紹</a:t>
            </a:r>
            <a:endParaRPr lang="zh-TW" altLang="en-US" sz="9600" dirty="0">
              <a:solidFill>
                <a:srgbClr val="FF0066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5400" dirty="0" smtClean="0">
                <a:solidFill>
                  <a:srgbClr val="00FFFF"/>
                </a:solidFill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資料蒐集：小昀</a:t>
            </a:r>
            <a:endParaRPr lang="zh-TW" altLang="en-US" sz="5400" dirty="0">
              <a:solidFill>
                <a:srgbClr val="00FFFF"/>
              </a:solidFill>
              <a:latin typeface="文鼎中鋼筆行楷" panose="020B0602010101010101" pitchFamily="34" charset="-120"/>
              <a:ea typeface="文鼎中鋼筆行楷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0454073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000">
        <p14:ferris dir="l"/>
        <p:sndAc>
          <p:stSnd>
            <p:snd r:embed="rId2" name="breeze.wav"/>
          </p:stSnd>
        </p:sndAc>
      </p:transition>
    </mc:Choice>
    <mc:Fallback xmlns="">
      <p:transition spd="slow" advClick="0" advTm="1000">
        <p:fade/>
        <p:sndAc>
          <p:stSnd>
            <p:snd r:embed="rId4" name="breeze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6000" dirty="0">
                <a:solidFill>
                  <a:srgbClr val="00FFFF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灰袋鼠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solidFill>
                  <a:srgbClr val="FF0066"/>
                </a:solidFill>
                <a:latin typeface="文鼎細鋼筆行楷" panose="020B0602010101010101" pitchFamily="34" charset="-120"/>
                <a:ea typeface="文鼎細鋼筆行楷" panose="020B0602010101010101" pitchFamily="34" charset="-120"/>
              </a:rPr>
              <a:t>草</a:t>
            </a:r>
            <a:r>
              <a:rPr lang="zh-TW" altLang="en-US" dirty="0" smtClean="0">
                <a:solidFill>
                  <a:srgbClr val="FF0066"/>
                </a:solidFill>
                <a:latin typeface="文鼎細鋼筆行楷" panose="020B0602010101010101" pitchFamily="34" charset="-120"/>
                <a:ea typeface="文鼎細鋼筆行楷" panose="020B0602010101010101" pitchFamily="34" charset="-120"/>
              </a:rPr>
              <a:t>食性</a:t>
            </a:r>
            <a:endParaRPr lang="en-US" altLang="zh-TW" dirty="0" smtClean="0">
              <a:solidFill>
                <a:srgbClr val="FF0066"/>
              </a:solidFill>
              <a:latin typeface="文鼎細鋼筆行楷" panose="020B0602010101010101" pitchFamily="34" charset="-120"/>
              <a:ea typeface="文鼎細鋼筆行楷" panose="020B0602010101010101" pitchFamily="34" charset="-120"/>
            </a:endParaRPr>
          </a:p>
          <a:p>
            <a:r>
              <a:rPr lang="zh-TW" altLang="en-US" dirty="0">
                <a:solidFill>
                  <a:srgbClr val="FF0066"/>
                </a:solidFill>
                <a:latin typeface="文鼎細鋼筆行楷" panose="020B0602010101010101" pitchFamily="34" charset="-120"/>
                <a:ea typeface="文鼎細鋼筆行楷" panose="020B0602010101010101" pitchFamily="34" charset="-120"/>
              </a:rPr>
              <a:t>灰袋鼠全年可繁殖，懷孕期約</a:t>
            </a:r>
            <a:r>
              <a:rPr lang="en-US" altLang="zh-TW" dirty="0">
                <a:solidFill>
                  <a:srgbClr val="FF0066"/>
                </a:solidFill>
                <a:latin typeface="文鼎細鋼筆行楷" panose="020B0602010101010101" pitchFamily="34" charset="-120"/>
                <a:ea typeface="文鼎細鋼筆行楷" panose="020B0602010101010101" pitchFamily="34" charset="-120"/>
              </a:rPr>
              <a:t>36.4</a:t>
            </a:r>
            <a:r>
              <a:rPr lang="zh-TW" altLang="en-US" dirty="0">
                <a:solidFill>
                  <a:srgbClr val="FF0066"/>
                </a:solidFill>
                <a:latin typeface="文鼎細鋼筆行楷" panose="020B0602010101010101" pitchFamily="34" charset="-120"/>
                <a:ea typeface="文鼎細鋼筆行楷" panose="020B0602010101010101" pitchFamily="34" charset="-120"/>
              </a:rPr>
              <a:t>天，每胎只產</a:t>
            </a:r>
            <a:r>
              <a:rPr lang="zh-TW" altLang="en-US" dirty="0" smtClean="0">
                <a:solidFill>
                  <a:srgbClr val="FF0066"/>
                </a:solidFill>
                <a:latin typeface="文鼎細鋼筆行楷" panose="020B0602010101010101" pitchFamily="34" charset="-120"/>
                <a:ea typeface="文鼎細鋼筆行楷" panose="020B0602010101010101" pitchFamily="34" charset="-120"/>
              </a:rPr>
              <a:t>一隻</a:t>
            </a:r>
            <a:endParaRPr lang="en-US" altLang="zh-TW" dirty="0" smtClean="0">
              <a:solidFill>
                <a:srgbClr val="FF0066"/>
              </a:solidFill>
              <a:latin typeface="文鼎細鋼筆行楷" panose="020B0602010101010101" pitchFamily="34" charset="-120"/>
              <a:ea typeface="文鼎細鋼筆行楷" panose="020B0602010101010101" pitchFamily="34" charset="-120"/>
            </a:endParaRPr>
          </a:p>
          <a:p>
            <a:r>
              <a:rPr lang="zh-TW" altLang="en-US" dirty="0">
                <a:solidFill>
                  <a:srgbClr val="FF0066"/>
                </a:solidFill>
                <a:latin typeface="文鼎細鋼筆行楷" panose="020B0602010101010101" pitchFamily="34" charset="-120"/>
                <a:ea typeface="文鼎細鋼筆行楷" panose="020B0602010101010101" pitchFamily="34" charset="-120"/>
              </a:rPr>
              <a:t>中部，新南威爾斯、南澳大利亞、維多利亞，塔斯馬尼亞</a:t>
            </a:r>
            <a:r>
              <a:rPr lang="zh-TW" altLang="en-US" dirty="0" smtClean="0">
                <a:solidFill>
                  <a:srgbClr val="FF0066"/>
                </a:solidFill>
                <a:latin typeface="文鼎細鋼筆行楷" panose="020B0602010101010101" pitchFamily="34" charset="-120"/>
                <a:ea typeface="文鼎細鋼筆行楷" panose="020B0602010101010101" pitchFamily="34" charset="-120"/>
              </a:rPr>
              <a:t>島</a:t>
            </a:r>
            <a:endParaRPr lang="en-US" altLang="zh-TW" dirty="0" smtClean="0">
              <a:solidFill>
                <a:srgbClr val="FF0066"/>
              </a:solidFill>
              <a:latin typeface="文鼎細鋼筆行楷" panose="020B0602010101010101" pitchFamily="34" charset="-120"/>
              <a:ea typeface="文鼎細鋼筆行楷" panose="020B0602010101010101" pitchFamily="34" charset="-120"/>
            </a:endParaRPr>
          </a:p>
          <a:p>
            <a:r>
              <a:rPr lang="zh-TW" altLang="en-US" dirty="0">
                <a:solidFill>
                  <a:srgbClr val="FF0066"/>
                </a:solidFill>
                <a:latin typeface="文鼎細鋼筆行楷" panose="020B0602010101010101" pitchFamily="34" charset="-120"/>
                <a:ea typeface="文鼎細鋼筆行楷" panose="020B0602010101010101" pitchFamily="34" charset="-120"/>
              </a:rPr>
              <a:t>灰袋鼠通常以後肢站立，可以高達</a:t>
            </a:r>
            <a:r>
              <a:rPr lang="en-US" altLang="zh-TW" dirty="0">
                <a:solidFill>
                  <a:srgbClr val="FF0066"/>
                </a:solidFill>
                <a:latin typeface="文鼎細鋼筆行楷" panose="020B0602010101010101" pitchFamily="34" charset="-120"/>
                <a:ea typeface="文鼎細鋼筆行楷" panose="020B0602010101010101" pitchFamily="34" charset="-120"/>
              </a:rPr>
              <a:t>1.5-1.8m</a:t>
            </a:r>
          </a:p>
          <a:p>
            <a:endParaRPr lang="en-US" altLang="zh-TW" dirty="0" smtClean="0"/>
          </a:p>
        </p:txBody>
      </p:sp>
      <p:pic>
        <p:nvPicPr>
          <p:cNvPr id="1026" name="Picture 2" descr="ç°è¢é¼ "/>
          <p:cNvPicPr>
            <a:picLocks noGrp="1" noChangeAspect="1" noChangeArrowheads="1"/>
          </p:cNvPicPr>
          <p:nvPr>
            <p:ph sz="half" idx="2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29250" y="2414157"/>
            <a:ext cx="3086100" cy="3200400"/>
          </a:xfrm>
          <a:prstGeom prst="flowChartAlternateProcess">
            <a:avLst/>
          </a:prstGeom>
          <a:solidFill>
            <a:srgbClr val="FFFFFF">
              <a:shade val="85000"/>
            </a:srgbClr>
          </a:solidFill>
          <a:ln w="76200" cap="sq">
            <a:solidFill>
              <a:srgbClr val="CC66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val="5140441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3000">
        <p14:window dir="vert"/>
        <p:sndAc>
          <p:stSnd>
            <p:snd r:embed="rId2" name="camera.wav"/>
          </p:stSnd>
        </p:sndAc>
      </p:transition>
    </mc:Choice>
    <mc:Fallback xmlns="">
      <p:transition spd="slow" advClick="0" advTm="3000">
        <p:fade/>
        <p:sndAc>
          <p:stSnd>
            <p:snd r:embed="rId5" name="camera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8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1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000"/>
                            </p:stCondLst>
                            <p:childTnLst>
                              <p:par>
                                <p:cTn id="33" presetID="8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4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0"/>
                            </p:stCondLst>
                            <p:childTnLst>
                              <p:par>
                                <p:cTn id="36" presetID="8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7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7000"/>
                            </p:stCondLst>
                            <p:childTnLst>
                              <p:par>
                                <p:cTn id="39" presetID="8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40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60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小貓熊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 </a:t>
            </a:r>
            <a:r>
              <a:rPr lang="zh-TW" altLang="en-US" dirty="0">
                <a:solidFill>
                  <a:srgbClr val="FF0066"/>
                </a:solidFill>
                <a:latin typeface="文鼎細鋼筆行楷" panose="020B0602010101010101" pitchFamily="34" charset="-120"/>
                <a:ea typeface="文鼎細鋼筆行楷" panose="020B0602010101010101" pitchFamily="34" charset="-120"/>
              </a:rPr>
              <a:t>瀕臨絕種保育類</a:t>
            </a:r>
            <a:r>
              <a:rPr lang="zh-TW" altLang="en-US" dirty="0" smtClean="0">
                <a:solidFill>
                  <a:srgbClr val="FF0066"/>
                </a:solidFill>
                <a:latin typeface="文鼎細鋼筆行楷" panose="020B0602010101010101" pitchFamily="34" charset="-120"/>
                <a:ea typeface="文鼎細鋼筆行楷" panose="020B0602010101010101" pitchFamily="34" charset="-120"/>
              </a:rPr>
              <a:t>野生動物</a:t>
            </a:r>
            <a:endParaRPr lang="en-US" altLang="zh-TW" dirty="0" smtClean="0">
              <a:solidFill>
                <a:srgbClr val="FF0066"/>
              </a:solidFill>
              <a:latin typeface="文鼎細鋼筆行楷" panose="020B0602010101010101" pitchFamily="34" charset="-120"/>
              <a:ea typeface="文鼎細鋼筆行楷" panose="020B0602010101010101" pitchFamily="34" charset="-120"/>
            </a:endParaRPr>
          </a:p>
          <a:p>
            <a:r>
              <a:rPr lang="zh-TW" altLang="en-US" dirty="0">
                <a:solidFill>
                  <a:srgbClr val="FF0066"/>
                </a:solidFill>
                <a:latin typeface="文鼎細鋼筆行楷" panose="020B0602010101010101" pitchFamily="34" charset="-120"/>
                <a:ea typeface="文鼎細鋼筆行楷" panose="020B0602010101010101" pitchFamily="34" charset="-120"/>
              </a:rPr>
              <a:t>雜</a:t>
            </a:r>
            <a:r>
              <a:rPr lang="zh-TW" altLang="en-US" dirty="0" smtClean="0">
                <a:solidFill>
                  <a:srgbClr val="FF0066"/>
                </a:solidFill>
                <a:latin typeface="文鼎細鋼筆行楷" panose="020B0602010101010101" pitchFamily="34" charset="-120"/>
                <a:ea typeface="文鼎細鋼筆行楷" panose="020B0602010101010101" pitchFamily="34" charset="-120"/>
              </a:rPr>
              <a:t>食性</a:t>
            </a:r>
            <a:endParaRPr lang="en-US" altLang="zh-TW" dirty="0" smtClean="0">
              <a:solidFill>
                <a:srgbClr val="FF0066"/>
              </a:solidFill>
              <a:latin typeface="文鼎細鋼筆行楷" panose="020B0602010101010101" pitchFamily="34" charset="-120"/>
              <a:ea typeface="文鼎細鋼筆行楷" panose="020B0602010101010101" pitchFamily="34" charset="-120"/>
            </a:endParaRPr>
          </a:p>
          <a:p>
            <a:r>
              <a:rPr lang="zh-TW" altLang="en-US" dirty="0">
                <a:solidFill>
                  <a:srgbClr val="FF0066"/>
                </a:solidFill>
                <a:latin typeface="文鼎細鋼筆行楷" panose="020B0602010101010101" pitchFamily="34" charset="-120"/>
                <a:ea typeface="文鼎細鋼筆行楷" panose="020B0602010101010101" pitchFamily="34" charset="-120"/>
              </a:rPr>
              <a:t>小貓熊是夜行性或晨昏活動的動物，白天在樹上睡覺</a:t>
            </a:r>
            <a:r>
              <a:rPr lang="zh-TW" altLang="en-US" dirty="0" smtClean="0">
                <a:solidFill>
                  <a:srgbClr val="FF0066"/>
                </a:solidFill>
                <a:latin typeface="文鼎細鋼筆行楷" panose="020B0602010101010101" pitchFamily="34" charset="-120"/>
                <a:ea typeface="文鼎細鋼筆行楷" panose="020B0602010101010101" pitchFamily="34" charset="-120"/>
              </a:rPr>
              <a:t>。</a:t>
            </a:r>
            <a:endParaRPr lang="en-US" altLang="zh-TW" dirty="0" smtClean="0">
              <a:solidFill>
                <a:srgbClr val="FF0066"/>
              </a:solidFill>
              <a:latin typeface="文鼎細鋼筆行楷" panose="020B0602010101010101" pitchFamily="34" charset="-120"/>
              <a:ea typeface="文鼎細鋼筆行楷" panose="020B0602010101010101" pitchFamily="34" charset="-120"/>
            </a:endParaRPr>
          </a:p>
          <a:p>
            <a:r>
              <a:rPr lang="zh-TW" altLang="en-US" dirty="0">
                <a:solidFill>
                  <a:srgbClr val="FF0066"/>
                </a:solidFill>
                <a:latin typeface="文鼎細鋼筆行楷" panose="020B0602010101010101" pitchFamily="34" charset="-120"/>
                <a:ea typeface="文鼎細鋼筆行楷" panose="020B0602010101010101" pitchFamily="34" charset="-120"/>
              </a:rPr>
              <a:t>小貓熊擅長爬樹，但多半在地面上進食</a:t>
            </a:r>
          </a:p>
        </p:txBody>
      </p:sp>
      <p:pic>
        <p:nvPicPr>
          <p:cNvPr id="1026" name="Picture 2" descr="å°è²ç"/>
          <p:cNvPicPr>
            <a:picLocks noGrp="1" noChangeAspect="1" noChangeArrowheads="1"/>
          </p:cNvPicPr>
          <p:nvPr>
            <p:ph sz="half" idx="2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91100" y="2338251"/>
            <a:ext cx="3907542" cy="2793343"/>
          </a:xfrm>
          <a:prstGeom prst="heart">
            <a:avLst/>
          </a:prstGeom>
          <a:ln w="190500" cap="rnd">
            <a:solidFill>
              <a:srgbClr val="00FFFF"/>
            </a:solidFill>
            <a:prstDash val="solid"/>
          </a:ln>
          <a:effectLst>
            <a:outerShdw blurRad="127000" algn="bl" rotWithShape="0">
              <a:srgbClr val="000000"/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78059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 advClick="0" advTm="3000">
        <p14:doors dir="vert"/>
        <p:sndAc>
          <p:stSnd>
            <p:snd r:embed="rId2" name="wind.wav"/>
          </p:stSnd>
        </p:sndAc>
      </p:transition>
    </mc:Choice>
    <mc:Fallback xmlns="">
      <p:transition spd="slow" advClick="0" advTm="3000">
        <p:fade/>
        <p:sndAc>
          <p:stSnd>
            <p:snd r:embed="rId5" name="wind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40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45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5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z="6000" dirty="0">
                <a:solidFill>
                  <a:prstClr val="black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灰袋鼠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28650" y="1690689"/>
            <a:ext cx="7886700" cy="4351338"/>
          </a:xfrm>
        </p:spPr>
        <p:txBody>
          <a:bodyPr/>
          <a:lstStyle/>
          <a:p>
            <a:pPr marL="0" indent="0">
              <a:buNone/>
            </a:pPr>
            <a:r>
              <a:rPr lang="zh-TW" altLang="en-US" dirty="0" smtClean="0"/>
              <a:t>資料來源：</a:t>
            </a:r>
            <a:r>
              <a:rPr lang="en-US" altLang="zh-TW" dirty="0">
                <a:hlinkClick r:id="rId4"/>
              </a:rPr>
              <a:t>http://</a:t>
            </a:r>
            <a:r>
              <a:rPr lang="en-US" altLang="zh-TW" dirty="0" smtClean="0">
                <a:hlinkClick r:id="rId4"/>
              </a:rPr>
              <a:t>newweb.zoo.gov.tw/Pager/ZooData_Index/ZooData_Index_Show.aspx?Animal_ID=50</a:t>
            </a:r>
            <a:endParaRPr lang="en-US" altLang="zh-TW" dirty="0" smtClean="0"/>
          </a:p>
          <a:p>
            <a:pPr marL="0" indent="0">
              <a:buNone/>
            </a:pPr>
            <a:r>
              <a:rPr lang="zh-TW" altLang="en-US" sz="60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小貓熊</a:t>
            </a:r>
            <a:endParaRPr lang="en-US" alt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  <a:p>
            <a:pPr marL="0" indent="0">
              <a:buNone/>
            </a:pPr>
            <a:r>
              <a:rPr lang="zh-TW" altLang="en-US" dirty="0" smtClean="0">
                <a:latin typeface="+mj-ea"/>
                <a:ea typeface="+mj-ea"/>
              </a:rPr>
              <a:t>資料來源：</a:t>
            </a:r>
            <a:endParaRPr lang="en-US" altLang="zh-TW" dirty="0" smtClean="0">
              <a:latin typeface="+mj-ea"/>
              <a:ea typeface="+mj-ea"/>
            </a:endParaRPr>
          </a:p>
          <a:p>
            <a:pPr marL="0" indent="0">
              <a:buNone/>
            </a:pPr>
            <a:r>
              <a:rPr lang="en-US" altLang="zh-TW" dirty="0">
                <a:hlinkClick r:id="rId5"/>
              </a:rPr>
              <a:t>http://newweb.zoo.gov.tw/Pager/ZooData_Index/ZooData_Index_Show.aspx?Animal_ID=164</a:t>
            </a:r>
            <a:endParaRPr lang="en-US" altLang="zh-TW" dirty="0" smtClean="0">
              <a:latin typeface="+mj-ea"/>
              <a:ea typeface="+mj-ea"/>
            </a:endParaRPr>
          </a:p>
          <a:p>
            <a:pPr marL="0" indent="0">
              <a:buNone/>
            </a:pPr>
            <a:endParaRPr lang="en-US" alt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  <a:p>
            <a:pPr marL="0" indent="0">
              <a:buNone/>
            </a:pPr>
            <a:endParaRPr lang="en-US" altLang="zh-TW" dirty="0" smtClean="0">
              <a:latin typeface="+mj-ea"/>
              <a:ea typeface="+mj-ea"/>
            </a:endParaRPr>
          </a:p>
          <a:p>
            <a:pPr marL="0" indent="0">
              <a:buNone/>
            </a:pPr>
            <a:endParaRPr lang="zh-TW" altLang="en-US" sz="60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83518167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 advClick="0" advTm="3000">
        <p15:prstTrans prst="curtains"/>
        <p:sndAc>
          <p:stSnd>
            <p:snd r:embed="rId2" name="applause.wav"/>
          </p:stSnd>
        </p:sndAc>
      </p:transition>
    </mc:Choice>
    <mc:Fallback xmlns="">
      <p:transition spd="slow" advClick="0" advTm="3000">
        <p:fade/>
        <p:sndAc>
          <p:stSnd>
            <p:snd r:embed="rId6" name="applause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4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-3.33333E-6 7.40741E-7 L -3.33333E-6 -0.07222 " pathEditMode="relative" rAng="0" ptsTypes="AA">
                                      <p:cBhvr>
                                        <p:cTn id="14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611"/>
                                    </p:animMotion>
                                    <p:animRot by="1500000">
                                      <p:cBhvr>
                                        <p:cTn id="15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6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7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8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78</TotalTime>
  <Words>106</Words>
  <Application>Microsoft Office PowerPoint</Application>
  <PresentationFormat>如螢幕大小 (4:3)</PresentationFormat>
  <Paragraphs>18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2" baseType="lpstr">
      <vt:lpstr>文鼎中鋼筆行楷</vt:lpstr>
      <vt:lpstr>文鼎甜妞體P</vt:lpstr>
      <vt:lpstr>文鼎細鋼筆行楷</vt:lpstr>
      <vt:lpstr>新細明體</vt:lpstr>
      <vt:lpstr>Arial</vt:lpstr>
      <vt:lpstr>Calibri</vt:lpstr>
      <vt:lpstr>Calibri Light</vt:lpstr>
      <vt:lpstr>Office 佈景主題</vt:lpstr>
      <vt:lpstr>動物介紹</vt:lpstr>
      <vt:lpstr>灰袋鼠</vt:lpstr>
      <vt:lpstr>小貓熊</vt:lpstr>
      <vt:lpstr>灰袋鼠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動物介紹</dc:title>
  <dc:creator>Windows 使用者</dc:creator>
  <cp:lastModifiedBy>Windows 使用者</cp:lastModifiedBy>
  <cp:revision>9</cp:revision>
  <dcterms:created xsi:type="dcterms:W3CDTF">2019-12-31T01:52:43Z</dcterms:created>
  <dcterms:modified xsi:type="dcterms:W3CDTF">2020-01-14T01:59:29Z</dcterms:modified>
</cp:coreProperties>
</file>