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280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895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7013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858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2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507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713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6282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64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026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387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F2300-59D5-4C44-AEB5-3529FF7F378A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4F6D2-9CA2-48F8-9329-4FDD584733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405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07" TargetMode="External"/><Relationship Id="rId2" Type="http://schemas.openxmlformats.org/officeDocument/2006/relationships/hyperlink" Target="http://newweb.zoo.gov.tw/Pager/Show/ZooData_Index_Show.aspx?Animal_ID=1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50000"/>
              </a:schemeClr>
            </a:gs>
            <a:gs pos="27000">
              <a:schemeClr val="accent6">
                <a:lumMod val="60000"/>
                <a:lumOff val="40000"/>
              </a:schemeClr>
            </a:gs>
            <a:gs pos="100000">
              <a:schemeClr val="accent5">
                <a:lumMod val="50000"/>
              </a:schemeClr>
            </a:gs>
            <a:gs pos="77000">
              <a:schemeClr val="accent4">
                <a:lumMod val="20000"/>
                <a:lumOff val="80000"/>
              </a:schemeClr>
            </a:gs>
            <a:gs pos="51000">
              <a:schemeClr val="accent4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6"/>
                </a:solidFill>
              </a:rPr>
              <a:t>亞洲雨林介紹</a:t>
            </a:r>
            <a:endParaRPr lang="zh-TW" altLang="en-US" dirty="0">
              <a:solidFill>
                <a:schemeClr val="accent6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關查者：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螃蟹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433501"/>
      </p:ext>
    </p:extLst>
  </p:cSld>
  <p:clrMapOvr>
    <a:masterClrMapping/>
  </p:clrMapOvr>
  <p:transition spd="slow" advTm="2000">
    <p:comb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61000">
              <a:srgbClr val="9C9845"/>
            </a:gs>
            <a:gs pos="19000">
              <a:schemeClr val="accent6">
                <a:lumMod val="50000"/>
              </a:schemeClr>
            </a:gs>
            <a:gs pos="56000">
              <a:srgbClr val="FF0000"/>
            </a:gs>
            <a:gs pos="94000">
              <a:schemeClr val="accent5">
                <a:lumMod val="50000"/>
              </a:schemeClr>
            </a:gs>
            <a:gs pos="76000">
              <a:schemeClr val="accent4">
                <a:lumMod val="20000"/>
                <a:lumOff val="80000"/>
              </a:schemeClr>
            </a:gs>
            <a:gs pos="37000">
              <a:schemeClr val="accent4">
                <a:lumMod val="60000"/>
                <a:lumOff val="4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426580">
            <a:off x="417184" y="457022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人</a:t>
            </a:r>
            <a:r>
              <a:rPr lang="zh-TW" altLang="en-US" dirty="0">
                <a:solidFill>
                  <a:srgbClr val="00B0F0"/>
                </a:solidFill>
              </a:rPr>
              <a:t>猿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 rot="21092103">
            <a:off x="686217" y="2034631"/>
            <a:ext cx="3886200" cy="4351338"/>
          </a:xfrm>
        </p:spPr>
        <p:txBody>
          <a:bodyPr/>
          <a:lstStyle/>
          <a:p>
            <a:r>
              <a:rPr lang="zh-TW" altLang="en-US" dirty="0">
                <a:solidFill>
                  <a:srgbClr val="7030A0"/>
                </a:solidFill>
              </a:rPr>
              <a:t>有一身紅褐色的長毛、肥大的雙頰、寬鬆的喉囊和大肚子，</a:t>
            </a:r>
            <a:r>
              <a:rPr lang="zh-TW" altLang="en-US" dirty="0" smtClean="0">
                <a:solidFill>
                  <a:srgbClr val="7030A0"/>
                </a:solidFill>
              </a:rPr>
              <a:t>前肢</a:t>
            </a:r>
            <a:r>
              <a:rPr lang="zh-TW" altLang="en-US" dirty="0">
                <a:solidFill>
                  <a:srgbClr val="7030A0"/>
                </a:solidFill>
              </a:rPr>
              <a:t>以水果、榴槤、昆蟲、小型脊椎動物等為</a:t>
            </a:r>
            <a:r>
              <a:rPr lang="zh-TW" altLang="en-US" dirty="0" smtClean="0">
                <a:solidFill>
                  <a:srgbClr val="7030A0"/>
                </a:solidFill>
              </a:rPr>
              <a:t>食較</a:t>
            </a:r>
            <a:r>
              <a:rPr lang="zh-TW" altLang="en-US" dirty="0">
                <a:solidFill>
                  <a:srgbClr val="7030A0"/>
                </a:solidFill>
              </a:rPr>
              <a:t>後肢長，手指和</a:t>
            </a:r>
            <a:r>
              <a:rPr lang="zh-TW" altLang="en-US" dirty="0" smtClean="0">
                <a:solidFill>
                  <a:srgbClr val="7030A0"/>
                </a:solidFill>
              </a:rPr>
              <a:t>腳</a:t>
            </a:r>
            <a:endParaRPr lang="zh-TW" altLang="en-US" dirty="0">
              <a:solidFill>
                <a:srgbClr val="7030A0"/>
              </a:solidFill>
            </a:endParaRPr>
          </a:p>
        </p:txBody>
      </p:sp>
      <p:pic>
        <p:nvPicPr>
          <p:cNvPr id="1026" name="Picture 2" descr="äººç¿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79895">
            <a:off x="4911002" y="1636507"/>
            <a:ext cx="3548049" cy="2753286"/>
          </a:xfrm>
          <a:prstGeom prst="roundRect">
            <a:avLst>
              <a:gd name="adj" fmla="val 11111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190500" cap="rnd">
            <a:solidFill>
              <a:schemeClr val="accent2">
                <a:lumMod val="50000"/>
              </a:schemeClr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32881661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6000">
        <p15:prstTrans prst="pageCurlDouble"/>
      </p:transition>
    </mc:Choice>
    <mc:Fallback>
      <p:transition spd="slow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725 -0.43449 L 0.27725 -0.43449 C 0.27343 -0.43148 0.26961 -0.42801 0.26579 -0.425 C 0.2644 -0.42407 0.26232 -0.42477 0.26145 -0.42315 C 0.25972 -0.4199 0.25868 -0.4118 0.25868 -0.4118 C 0.25815 -0.40602 0.25798 -0.40023 0.25711 -0.39467 C 0.25659 -0.39074 0.25503 -0.38703 0.25434 -0.3831 C 0.24982 -0.35926 0.25555 -0.38889 0.25138 -0.3699 C 0.25086 -0.36736 0.25052 -0.36481 0.25 -0.36227 C 0.24965 -0.36018 0.24895 -0.35833 0.24861 -0.35648 C 0.24756 -0.35139 0.24756 -0.34583 0.24565 -0.3412 C 0.24218 -0.33148 0.24409 -0.33611 0.2401 -0.32801 C 0.23906 -0.32407 0.23767 -0.32037 0.23715 -0.31643 C 0.23593 -0.30532 0.23593 -0.3037 0.23437 -0.29375 C 0.23385 -0.29097 0.23368 -0.28842 0.23281 -0.28611 C 0.23229 -0.28403 0.2309 -0.28217 0.23003 -0.28032 C 0.22951 -0.27778 0.22812 -0.26967 0.22725 -0.2669 C 0.22638 -0.26481 0.225 -0.26342 0.2243 -0.26134 C 0.22309 -0.25764 0.22152 -0.24977 0.22152 -0.24977 C 0.22031 -0.23217 0.22118 -0.22176 0.21423 -0.20602 C 0.21354 -0.20416 0.21145 -0.20463 0.21006 -0.20416 C 0.20868 -0.20162 0.20711 -0.19907 0.20572 -0.19653 C 0.20416 -0.19352 0.20312 -0.19004 0.20138 -0.18703 C 0.19965 -0.18356 0.19756 -0.18055 0.19565 -0.17754 C 0.19531 -0.17546 0.19496 -0.17338 0.19427 -0.17176 C 0.19218 -0.16643 0.18958 -0.16157 0.18715 -0.15648 C 0.18628 -0.15463 0.18506 -0.15278 0.18437 -0.15069 C 0.18333 -0.14815 0.18263 -0.1456 0.18142 -0.14305 C 0.1802 -0.14051 0.17829 -0.13819 0.17725 -0.13541 C 0.175 -0.13055 0.17274 -0.12569 0.17152 -0.12037 C 0.171 -0.11828 0.17065 -0.11643 0.16996 -0.11458 C 0.16927 -0.1125 0.16788 -0.11088 0.16718 -0.10879 C 0.16649 -0.10717 0.16649 -0.10486 0.16579 -0.10324 C 0.16406 -0.09907 0.16163 -0.09583 0.16006 -0.09166 C 0.15729 -0.08426 0.15763 -0.08472 0.15434 -0.07847 C 0.15295 -0.07569 0.15138 -0.07338 0.15 -0.07083 C 0.14809 -0.0669 0.14722 -0.0618 0.14427 -0.05926 C 0.13194 -0.04838 0.14756 -0.06157 0.13576 -0.0537 C 0.1342 -0.05254 0.13281 -0.05115 0.13142 -0.04977 C 0.13055 -0.04791 0.12986 -0.0456 0.12864 -0.04398 C 0.125 -0.03981 0.12013 -0.03773 0.11718 -0.03264 C 0.11527 -0.0294 0.11354 -0.02592 0.11145 -0.02315 C 0.11024 -0.02153 0.10833 -0.02106 0.10711 -0.01944 C 0.10555 -0.01713 0.10451 -0.01412 0.10295 -0.0118 C 0.10156 -0.00972 0.1 -0.00787 0.09861 -0.00602 C 0.09739 -0.00139 0.09704 0.00185 0.09427 0.00533 C 0.09305 0.00695 0.09149 0.00787 0.0901 0.00926 C 0.08645 0.02361 0.09114 0.00718 0.07864 0.03218 C 0.0684 0.05255 0.0776 0.0375 0.06857 0.04746 C 0.06701 0.04908 0.06597 0.05162 0.06423 0.05301 C 0.06302 0.05417 0.06145 0.05417 0.06006 0.05486 C 0.05798 0.05602 0.05607 0.05718 0.05434 0.0588 C 0.0526 0.06042 0.05156 0.06273 0.05 0.06459 C 0.04878 0.06597 0.04722 0.06736 0.04565 0.06829 C 0.04097 0.07153 0.03263 0.07153 0.02864 0.07222 C 0.02534 0.07153 0.0217 0.07199 0.01857 0.07014 C 0.01024 0.06551 0.01302 0.06343 0.00868 0.05695 C 0.00538 0.05209 0.00243 0.04722 -0.00139 0.04352 C -0.0033 0.04167 -0.00556 0.04028 -0.00712 0.03773 C -0.00938 0.03449 -0.01042 0.02963 -0.01285 0.02639 C -0.0231 0.0125 -0.02275 0.01945 -0.02275 0.01111 L 1.38889E-6 -0.00023 L 1.38889E-6 -0.00023 " pathEditMode="relative" ptsTypes="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61000">
              <a:srgbClr val="9C9845"/>
            </a:gs>
            <a:gs pos="19000">
              <a:schemeClr val="accent6">
                <a:lumMod val="50000"/>
              </a:schemeClr>
            </a:gs>
            <a:gs pos="88000">
              <a:schemeClr val="accent3">
                <a:lumMod val="75000"/>
              </a:schemeClr>
            </a:gs>
            <a:gs pos="48000">
              <a:srgbClr val="FF0000"/>
            </a:gs>
            <a:gs pos="94000">
              <a:schemeClr val="accent5">
                <a:lumMod val="50000"/>
              </a:schemeClr>
            </a:gs>
            <a:gs pos="76000">
              <a:schemeClr val="accent4">
                <a:lumMod val="20000"/>
                <a:lumOff val="80000"/>
              </a:schemeClr>
            </a:gs>
            <a:gs pos="34000">
              <a:schemeClr val="accent4">
                <a:lumMod val="60000"/>
                <a:lumOff val="4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1262373">
            <a:off x="628650" y="365126"/>
            <a:ext cx="7886700" cy="1325563"/>
          </a:xfrm>
        </p:spPr>
        <p:txBody>
          <a:bodyPr/>
          <a:lstStyle/>
          <a:p>
            <a:r>
              <a:rPr lang="zh-TW" altLang="en-US" dirty="0"/>
              <a:t>	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</a:rPr>
              <a:t>孟加拉虎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1079473">
            <a:off x="4996738" y="1898333"/>
            <a:ext cx="3828378" cy="3040358"/>
          </a:xfrm>
          <a:prstGeom prst="ellipse">
            <a:avLst/>
          </a:prstGeom>
          <a:ln w="190500" cap="rnd">
            <a:solidFill>
              <a:schemeClr val="accent5">
                <a:lumMod val="7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>
          <a:xfrm rot="20812500">
            <a:off x="1085849" y="2080659"/>
            <a:ext cx="3886200" cy="4351338"/>
          </a:xfrm>
        </p:spPr>
        <p:txBody>
          <a:bodyPr/>
          <a:lstStyle/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脊索動物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門</a:t>
            </a:r>
            <a:endParaRPr lang="zh-TW" alt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哺乳綱食肉目貓科</a:t>
            </a:r>
          </a:p>
          <a:p>
            <a:r>
              <a:rPr lang="zh-TW" altLang="en-US" dirty="0">
                <a:solidFill>
                  <a:schemeClr val="accent6">
                    <a:lumMod val="50000"/>
                  </a:schemeClr>
                </a:solidFill>
              </a:rPr>
              <a:t>一般貓科動物大都避水，但老虎例外，牠不怕水，且善於游泳，為了躲避酷熱的天候，會跳入水中保持清涼。</a:t>
            </a:r>
          </a:p>
        </p:txBody>
      </p:sp>
    </p:spTree>
    <p:extLst>
      <p:ext uri="{BB962C8B-B14F-4D97-AF65-F5344CB8AC3E}">
        <p14:creationId xmlns:p14="http://schemas.microsoft.com/office/powerpoint/2010/main" val="1954194400"/>
      </p:ext>
    </p:extLst>
  </p:cSld>
  <p:clrMapOvr>
    <a:masterClrMapping/>
  </p:clrMapOvr>
  <p:transition spd="slow" advTm="6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5434 -0.48195 L -1.05434 -0.48195 C -1.04896 -0.47825 -1.04393 -0.47408 -1.03854 -0.47061 C -1.03264 -0.46667 -1.03438 -0.47153 -1.02847 -0.46297 C -1.02483 -0.45764 -1.01858 -0.44584 -1.01858 -0.44584 C -1.0158 -0.42755 -1.0191 -0.44375 -1.01424 -0.43056 C -1.01354 -0.42894 -1.01354 -0.42663 -1.01285 -0.425 C -1.01215 -0.42292 -1.00625 -0.41227 -1.00573 -0.41158 C -1.00452 -0.41019 -1.00278 -0.41042 -1.00139 -0.40973 C -0.99393 -0.40301 -1.00035 -0.40788 -0.98993 -0.40394 C -0.98698 -0.40301 -0.9842 -0.40139 -0.98143 -0.40024 L -0.97708 -0.39815 C -0.97396 -0.38172 -0.97778 -0.39954 -0.97274 -0.38311 C -0.9717 -0.37917 -0.97083 -0.37547 -0.96997 -0.37153 C -0.96945 -0.36899 -0.96927 -0.36644 -0.96858 -0.36389 C -0.96771 -0.36135 -0.96667 -0.3588 -0.96563 -0.35625 C -0.96337 -0.34098 -0.96493 -0.34977 -0.9599 -0.32963 C -0.95955 -0.32778 -0.9592 -0.3257 -0.95851 -0.32385 L -0.95573 -0.31644 C -0.95295 -0.29514 -0.95643 -0.3125 -0.95139 -0.29908 C -0.94913 -0.29306 -0.95122 -0.29329 -0.94705 -0.28774 C -0.94583 -0.28612 -0.94427 -0.28519 -0.94288 -0.28403 C -0.93976 -0.26783 -0.94393 -0.28426 -0.93715 -0.27061 C -0.93629 -0.26899 -0.93646 -0.26667 -0.93559 -0.26482 C -0.93403 -0.26088 -0.93108 -0.25788 -0.93004 -0.25348 C -0.92952 -0.25163 -0.92934 -0.24954 -0.92847 -0.24769 C -0.92518 -0.23982 -0.92309 -0.23936 -0.91858 -0.23241 C -0.90799 -0.21644 -0.92309 -0.2338 -0.90278 -0.21343 L -0.90278 -0.21343 C -0.90018 -0.20996 -0.89774 -0.20602 -0.89427 -0.20394 C -0.89236 -0.20301 -0.89045 -0.20278 -0.88854 -0.20209 C -0.88715 -0.20024 -0.88594 -0.19769 -0.8842 -0.1963 C -0.8816 -0.19445 -0.8757 -0.1926 -0.8757 -0.1926 C -0.86111 -0.17315 -0.87431 -0.1882 -0.82847 -0.18496 C -0.82465 -0.18473 -0.82083 -0.18357 -0.81702 -0.18311 C -0.80886 -0.1794 -0.81684 -0.18264 -0.80573 -0.17917 C -0.80191 -0.17801 -0.79809 -0.17663 -0.79427 -0.17547 L -0.78854 -0.17338 C -0.78715 -0.17223 -0.78542 -0.1713 -0.7842 -0.16968 C -0.78299 -0.16806 -0.78247 -0.16575 -0.78143 -0.16389 C -0.77899 -0.15996 -0.77153 -0.15116 -0.76858 -0.1507 C -0.74931 -0.14746 -0.76111 -0.14908 -0.73299 -0.14676 C -0.71129 -0.1419 -0.72274 -0.14375 -0.6816 -0.14676 C -0.67865 -0.147 -0.67587 -0.14792 -0.67292 -0.14862 C -0.65816 -0.15325 -0.66806 -0.15093 -0.6559 -0.15625 C -0.64045 -0.1632 -0.64827 -0.15741 -0.62865 -0.16783 C -0.62639 -0.16899 -0.62396 -0.17038 -0.62153 -0.17153 C -0.62014 -0.17223 -0.61858 -0.17246 -0.61719 -0.17338 C -0.6158 -0.17454 -0.61458 -0.17616 -0.61302 -0.17732 C -0.61007 -0.17917 -0.60434 -0.18033 -0.60156 -0.18102 C -0.58958 -0.18913 -0.60261 -0.18125 -0.58872 -0.18681 C -0.58125 -0.18982 -0.58247 -0.19075 -0.57587 -0.19445 C -0.5717 -0.19676 -0.5691 -0.19676 -0.56441 -0.19815 C -0.5625 -0.19885 -0.56059 -0.19931 -0.55868 -0.20024 C -0.55573 -0.20139 -0.55295 -0.20255 -0.55017 -0.20394 C -0.54774 -0.2051 -0.54549 -0.20695 -0.54306 -0.20764 C -0.53976 -0.2088 -0.53629 -0.20903 -0.53299 -0.20973 C -0.52014 -0.21644 -0.53177 -0.21112 -0.51719 -0.21528 C -0.5158 -0.21575 -0.51441 -0.21667 -0.51302 -0.21737 C -0.51111 -0.21806 -0.5092 -0.21852 -0.50729 -0.21922 C -0.50104 -0.21852 -0.49479 -0.21875 -0.48872 -0.21737 C -0.48663 -0.2169 -0.4849 -0.21459 -0.48299 -0.21343 C -0.48021 -0.21204 -0.47726 -0.21112 -0.47448 -0.20973 C -0.46285 -0.20348 -0.45087 -0.19885 -0.44011 -0.19051 C -0.41945 -0.17454 -0.4283 -0.18241 -0.41302 -0.16783 C -0.41198 -0.16575 -0.41129 -0.16389 -0.41007 -0.16204 C -0.40886 -0.15996 -0.40695 -0.15857 -0.4059 -0.15625 C -0.40452 -0.15394 -0.40399 -0.15116 -0.40295 -0.14862 C -0.40122 -0.14468 -0.39913 -0.14098 -0.39722 -0.13727 C -0.39636 -0.13542 -0.39549 -0.13334 -0.39445 -0.13149 L -0.38872 -0.122 C -0.38698 -0.11551 -0.38733 -0.11436 -0.38299 -0.1088 C -0.38177 -0.10718 -0.37986 -0.10649 -0.37865 -0.10487 C -0.36198 -0.08264 -0.38403 -0.10649 -0.3658 -0.08959 C -0.36198 -0.08612 -0.35833 -0.08172 -0.35434 -0.07825 C -0.34288 -0.0676 -0.33281 -0.05996 -0.32014 -0.05163 C -0.3092 -0.04422 -0.29896 -0.0345 -0.28733 -0.03056 C -0.28004 -0.02825 -0.28333 -0.02963 -0.27726 -0.02686 L -0.25868 -0.03056 C -0.24462 -0.03334 -0.25139 -0.03056 -0.24288 -0.0345 C -0.24149 -0.03635 -0.23993 -0.03797 -0.23872 -0.04005 C -0.23472 -0.0463 -0.23646 -0.04468 -0.23438 -0.05163 C -0.23264 -0.05741 -0.23038 -0.06297 -0.22865 -0.06875 C -0.22656 -0.07593 -0.22031 -0.10186 -0.21875 -0.11065 C -0.21754 -0.11598 -0.21267 -0.14815 -0.21146 -0.1507 L -0.20868 -0.15625 C -0.20816 -0.15996 -0.20625 -0.17477 -0.20434 -0.17732 C -0.20052 -0.18241 -0.19879 -0.18403 -0.19583 -0.19051 C -0.19462 -0.19306 -0.1941 -0.19584 -0.19288 -0.19815 C -0.18715 -0.20926 -0.18785 -0.20788 -0.1816 -0.21343 C -0.1658 -0.20301 -0.18507 -0.2169 -0.17153 -0.20394 C -0.16979 -0.20232 -0.16754 -0.20186 -0.1658 -0.20024 C -0.16424 -0.19862 -0.1632 -0.19607 -0.16146 -0.19445 C -0.14618 -0.17894 -0.15261 -0.18727 -0.13872 -0.17547 C -0.13663 -0.17362 -0.13507 -0.1713 -0.13299 -0.16968 C -0.13229 -0.16922 -0.12361 -0.16459 -0.12153 -0.16389 C -0.11875 -0.1632 -0.1158 -0.16274 -0.11302 -0.16204 C -0.11111 -0.16158 -0.1092 -0.16065 -0.10729 -0.16019 C -0.10573 -0.1588 -0.10417 -0.15788 -0.10295 -0.15625 C -0.09844 -0.15024 -0.09948 -0.14885 -0.09583 -0.14306 C -0.09254 -0.13774 -0.08889 -0.13311 -0.08577 -0.12778 C -0.08403 -0.12477 -0.08316 -0.1213 -0.0816 -0.11829 C -0.07813 -0.11158 -0.07257 -0.10093 -0.06719 -0.09538 C -0.06458 -0.0926 -0.06198 -0.08889 -0.05868 -0.08774 L -0.05295 -0.08588 C -0.03993 -0.07269 -0.05486 -0.0882 -0.04149 -0.07246 C -0.03924 -0.06991 -0.03646 -0.06783 -0.03438 -0.06482 C -0.02882 -0.05695 -0.02361 -0.04885 -0.01858 -0.04005 C -0.01719 -0.0375 -0.0158 -0.03519 -0.01441 -0.03241 C -0.01337 -0.03056 -0.01267 -0.02848 -0.01146 -0.02686 C -0.01024 -0.02477 -0.00868 -0.02292 -0.00729 -0.02107 C -0.00625 -0.01737 -0.00608 -0.01297 -0.00434 -0.00973 C -0.00087 -0.00278 -0.00226 -0.00602 5.55556E-7 4.44444E-6 " pathEditMode="relative" ptsTypes="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0"/>
              </a:schemeClr>
            </a:gs>
            <a:gs pos="40000">
              <a:srgbClr val="9C9845"/>
            </a:gs>
            <a:gs pos="11000">
              <a:schemeClr val="accent6">
                <a:lumMod val="50000"/>
              </a:schemeClr>
            </a:gs>
            <a:gs pos="64000">
              <a:schemeClr val="accent3">
                <a:lumMod val="75000"/>
              </a:schemeClr>
            </a:gs>
            <a:gs pos="27000">
              <a:srgbClr val="FF0000"/>
            </a:gs>
            <a:gs pos="69500">
              <a:srgbClr val="4E5A70"/>
            </a:gs>
            <a:gs pos="79000">
              <a:srgbClr val="43594A"/>
            </a:gs>
            <a:gs pos="90000">
              <a:schemeClr val="accent4">
                <a:lumMod val="60000"/>
                <a:lumOff val="40000"/>
              </a:schemeClr>
            </a:gs>
            <a:gs pos="50000">
              <a:schemeClr val="accent4">
                <a:lumMod val="20000"/>
                <a:lumOff val="80000"/>
              </a:schemeClr>
            </a:gs>
            <a:gs pos="19000">
              <a:schemeClr val="accent4">
                <a:lumMod val="60000"/>
                <a:lumOff val="4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25938"/>
            <a:ext cx="7886700" cy="1325563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資料來源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人猿</a:t>
            </a:r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newweb.zoo.gov.tw/Pager/Show/ZooData_Index_Show.aspx?Animal_ID=110</a:t>
            </a:r>
            <a:endParaRPr lang="en-US" altLang="zh-TW" dirty="0" smtClean="0"/>
          </a:p>
          <a:p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孟加拉</a:t>
            </a:r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虎</a:t>
            </a:r>
            <a:endParaRPr lang="en-US" altLang="zh-TW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en-US" altLang="zh-TW" dirty="0">
                <a:hlinkClick r:id="rId3"/>
              </a:rPr>
              <a:t>http://newweb.zoo.gov.tw/Pager/Show/ZooData_Index_Show.aspx?Animal_ID=107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1185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Tm="2000">
        <p14:reveal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103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亞洲雨林介紹</vt:lpstr>
      <vt:lpstr>人猿</vt:lpstr>
      <vt:lpstr> 孟加拉虎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亞洲雨林介紹</dc:title>
  <dc:creator>Windows 使用者</dc:creator>
  <cp:lastModifiedBy>Windows 使用者</cp:lastModifiedBy>
  <cp:revision>9</cp:revision>
  <dcterms:created xsi:type="dcterms:W3CDTF">2019-12-31T01:50:27Z</dcterms:created>
  <dcterms:modified xsi:type="dcterms:W3CDTF">2020-01-14T02:00:02Z</dcterms:modified>
</cp:coreProperties>
</file>