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tif" ContentType="image/tiff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95" autoAdjust="0"/>
    <p:restoredTop sz="93997" autoAdjust="0"/>
  </p:normalViewPr>
  <p:slideViewPr>
    <p:cSldViewPr snapToGrid="0">
      <p:cViewPr varScale="1">
        <p:scale>
          <a:sx n="69" d="100"/>
          <a:sy n="69" d="100"/>
        </p:scale>
        <p:origin x="131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r>
              <a:rPr lang="zh-TW" altLang="en-US" sz="3200" dirty="0">
                <a:solidFill>
                  <a:srgbClr val="FF0000"/>
                </a:solidFill>
                <a:latin typeface="文鼎特明" panose="020B0609010101010101" pitchFamily="49" charset="-120"/>
                <a:ea typeface="文鼎特明" panose="020B0609010101010101" pitchFamily="49" charset="-120"/>
              </a:rPr>
              <a:t>年平均溫度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defRPr>
          </a:pPr>
          <a:endParaRPr lang="zh-TW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[年平均溫度.xlsx]工作表1!$B$1</c:f>
              <c:strCache>
                <c:ptCount val="1"/>
                <c:pt idx="0">
                  <c:v>年平均溫度</c:v>
                </c:pt>
              </c:strCache>
            </c:strRef>
          </c:tx>
          <c:spPr>
            <a:gradFill flip="none" rotWithShape="1">
              <a:gsLst>
                <a:gs pos="0">
                  <a:srgbClr val="FF0000"/>
                </a:gs>
                <a:gs pos="50000">
                  <a:srgbClr val="FFC000"/>
                </a:gs>
                <a:gs pos="100000">
                  <a:srgbClr val="FFC000"/>
                </a:gs>
              </a:gsLst>
              <a:lin ang="8100000" scaled="1"/>
              <a:tileRect/>
            </a:gradFill>
            <a:ln w="76200">
              <a:solidFill>
                <a:srgbClr val="FF0000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8639-486A-AEFE-926E84541A6F}"/>
              </c:ext>
            </c:extLst>
          </c:dPt>
          <c:dPt>
            <c:idx val="1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4-8639-486A-AEFE-926E84541A6F}"/>
              </c:ext>
            </c:extLst>
          </c:dPt>
          <c:dPt>
            <c:idx val="2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8639-486A-AEFE-926E84541A6F}"/>
              </c:ext>
            </c:extLst>
          </c:dPt>
          <c:dPt>
            <c:idx val="3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39-486A-AEFE-926E84541A6F}"/>
              </c:ext>
            </c:extLst>
          </c:dPt>
          <c:dPt>
            <c:idx val="4"/>
            <c:invertIfNegative val="0"/>
            <c:bubble3D val="0"/>
            <c:spPr>
              <a:gradFill flip="none" rotWithShape="1">
                <a:gsLst>
                  <a:gs pos="0">
                    <a:srgbClr val="FF0000"/>
                  </a:gs>
                  <a:gs pos="50000">
                    <a:srgbClr val="FFC000"/>
                  </a:gs>
                  <a:gs pos="100000">
                    <a:srgbClr val="FFC000"/>
                  </a:gs>
                </a:gsLst>
                <a:lin ang="5400000" scaled="1"/>
                <a:tileRect/>
              </a:gradFill>
              <a:ln w="76200">
                <a:solidFill>
                  <a:srgbClr val="FF0000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8639-486A-AEFE-926E84541A6F}"/>
              </c:ext>
            </c:extLst>
          </c:dPt>
          <c:cat>
            <c:numRef>
              <c:f>[年平均溫度.xlsx]工作表1!$A$2:$A$6</c:f>
              <c:numCache>
                <c:formatCode>General</c:formatCode>
                <c:ptCount val="5"/>
                <c:pt idx="0">
                  <c:v>1860</c:v>
                </c:pt>
                <c:pt idx="1">
                  <c:v>1880</c:v>
                </c:pt>
                <c:pt idx="2">
                  <c:v>1900</c:v>
                </c:pt>
                <c:pt idx="3">
                  <c:v>1997</c:v>
                </c:pt>
                <c:pt idx="4">
                  <c:v>2000</c:v>
                </c:pt>
              </c:numCache>
            </c:numRef>
          </c:cat>
          <c:val>
            <c:numRef>
              <c:f>[年平均溫度.xlsx]工作表1!$B$2:$B$6</c:f>
              <c:numCache>
                <c:formatCode>General</c:formatCode>
                <c:ptCount val="5"/>
                <c:pt idx="0">
                  <c:v>13.8</c:v>
                </c:pt>
                <c:pt idx="1">
                  <c:v>14</c:v>
                </c:pt>
                <c:pt idx="2">
                  <c:v>13.9</c:v>
                </c:pt>
                <c:pt idx="3">
                  <c:v>14.1</c:v>
                </c:pt>
                <c:pt idx="4">
                  <c:v>14.9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39-486A-AEFE-926E84541A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9728911"/>
        <c:axId val="2039733487"/>
      </c:barChart>
      <c:catAx>
        <c:axId val="203972891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33487"/>
        <c:crosses val="autoZero"/>
        <c:auto val="1"/>
        <c:lblAlgn val="ctr"/>
        <c:lblOffset val="100"/>
        <c:noMultiLvlLbl val="0"/>
      </c:catAx>
      <c:valAx>
        <c:axId val="2039733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pPr>
            <a:endParaRPr lang="zh-TW"/>
          </a:p>
        </c:txPr>
        <c:crossAx val="2039728911"/>
        <c:crosses val="autoZero"/>
        <c:crossBetween val="between"/>
      </c:valAx>
      <c:spPr>
        <a:solidFill>
          <a:srgbClr val="FFFFCC"/>
        </a:solidFill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zh-TW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302912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177097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69729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zh-TW" altLang="en-US" dirty="0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3FC321-05DD-45AA-9EBC-92B24F34DDBF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BE315-9BF8-43B1-B23E-F918FAF33CA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7518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261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49750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50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032185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756583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9861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760903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49932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57699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914833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 smtClean="0"/>
              <a:t>編輯母片文字樣式</a:t>
            </a:r>
          </a:p>
          <a:p>
            <a:pPr lvl="1"/>
            <a:r>
              <a:rPr lang="zh-TW" altLang="en-US" dirty="0" smtClean="0"/>
              <a:t>第二層</a:t>
            </a:r>
          </a:p>
          <a:p>
            <a:pPr lvl="2"/>
            <a:r>
              <a:rPr lang="zh-TW" altLang="en-US" dirty="0" smtClean="0"/>
              <a:t>第三層</a:t>
            </a:r>
          </a:p>
          <a:p>
            <a:pPr lvl="3"/>
            <a:r>
              <a:rPr lang="zh-TW" altLang="en-US" dirty="0" smtClean="0"/>
              <a:t>第四層</a:t>
            </a:r>
          </a:p>
          <a:p>
            <a:pPr lvl="4"/>
            <a:r>
              <a:rPr lang="zh-TW" altLang="en-US" dirty="0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DFC37-36E5-4F3B-B7AE-D552DF46BCC4}" type="datetimeFigureOut">
              <a:rPr lang="zh-TW" altLang="en-US" smtClean="0"/>
              <a:t>2019/12/11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B53E6E-F224-49ED-8F1A-5A36DFA9A303}" type="slidenum">
              <a:rPr lang="zh-TW" altLang="en-US" smtClean="0"/>
              <a:t>‹#›</a:t>
            </a:fld>
            <a:endParaRPr lang="zh-TW" altLang="en-US"/>
          </a:p>
        </p:txBody>
      </p:sp>
      <p:pic>
        <p:nvPicPr>
          <p:cNvPr id="7" name="圖片 6"/>
          <p:cNvPicPr/>
          <p:nvPr userDrawn="1"/>
        </p:nvPicPr>
        <p:blipFill>
          <a:blip r:embed="rId15"/>
          <a:stretch/>
        </p:blipFill>
        <p:spPr>
          <a:xfrm>
            <a:off x="252360" y="259560"/>
            <a:ext cx="442800" cy="442800"/>
          </a:xfrm>
          <a:prstGeom prst="rect">
            <a:avLst/>
          </a:prstGeom>
          <a:ln>
            <a:noFill/>
          </a:ln>
        </p:spPr>
      </p:pic>
      <p:sp>
        <p:nvSpPr>
          <p:cNvPr id="8" name="TextShape 6"/>
          <p:cNvSpPr txBox="1"/>
          <p:nvPr userDrawn="1"/>
        </p:nvSpPr>
        <p:spPr>
          <a:xfrm>
            <a:off x="648000" y="260640"/>
            <a:ext cx="2232000" cy="44172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全球暖化大作</a:t>
            </a:r>
            <a:r>
              <a:rPr lang="en-US" sz="2200" b="0" strike="noStrike" spc="-1" dirty="0" smtClean="0">
                <a:solidFill>
                  <a:srgbClr val="333333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戰</a:t>
            </a:r>
            <a:endParaRPr lang="en-US" sz="22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056721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altLang="en-US" sz="4800" b="1" kern="1200" dirty="0">
          <a:solidFill>
            <a:srgbClr val="FF6600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://web.pts.org.tw/~web02/coolfollowme/index.htm" TargetMode="Externa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3510853" y="3284772"/>
            <a:ext cx="2808000" cy="69840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6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 panose="020B0604030504040204" pitchFamily="34" charset="-120"/>
                <a:ea typeface="微軟正黑體" panose="020B0604030504040204" pitchFamily="34" charset="-120"/>
              </a:rPr>
              <a:t>救救北極熊</a:t>
            </a:r>
            <a:endParaRPr lang="en-US" sz="3600" b="0" strike="noStrike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141455" y="1540193"/>
            <a:ext cx="6521283" cy="155207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urveUp">
              <a:avLst/>
            </a:prstTxWarp>
            <a:spAutoFit/>
          </a:bodyPr>
          <a:lstStyle/>
          <a:p>
            <a:pPr algn="ctr"/>
            <a:r>
              <a:rPr lang="zh-TW" altLang="en-US" sz="5400" b="1" cap="none" spc="0" dirty="0" smtClean="0">
                <a:ln w="28575">
                  <a:solidFill>
                    <a:schemeClr val="bg1"/>
                  </a:solidFill>
                  <a:prstDash val="solid"/>
                </a:ln>
                <a:solidFill>
                  <a:srgbClr val="FF0066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華康海報體 Std W12" panose="040B0C00000000000000" pitchFamily="82" charset="-120"/>
                <a:ea typeface="華康海報體 Std W12" panose="040B0C00000000000000" pitchFamily="82" charset="-120"/>
              </a:rPr>
              <a:t>全球暖化大作戰</a:t>
            </a:r>
            <a:endParaRPr lang="zh-TW" altLang="en-US" sz="5400" b="1" cap="none" spc="0" dirty="0">
              <a:ln w="28575">
                <a:solidFill>
                  <a:schemeClr val="bg1"/>
                </a:solidFill>
                <a:prstDash val="solid"/>
              </a:ln>
              <a:solidFill>
                <a:srgbClr val="FF0066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華康海報體 Std W12" panose="040B0C00000000000000" pitchFamily="82" charset="-120"/>
              <a:ea typeface="華康海報體 Std W12" panose="040B0C00000000000000" pitchFamily="82" charset="-120"/>
            </a:endParaRPr>
          </a:p>
        </p:txBody>
      </p:sp>
      <p:sp>
        <p:nvSpPr>
          <p:cNvPr id="8" name="流程圖: 替代程序 7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9" name="流程圖: 替代程序 8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動作按鈕: 自訂 1">
            <a:hlinkClick r:id="" action="ppaction://hlinkshowjump?jump=lastslide" highlightClick="1"/>
          </p:cNvPr>
          <p:cNvSpPr/>
          <p:nvPr/>
        </p:nvSpPr>
        <p:spPr>
          <a:xfrm>
            <a:off x="4539602" y="5695201"/>
            <a:ext cx="1884218" cy="900545"/>
          </a:xfrm>
          <a:prstGeom prst="actionButtonBlank">
            <a:avLst/>
          </a:prstGeom>
          <a:solidFill>
            <a:srgbClr val="FFC000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altLang="zh-TW" dirty="0" smtClean="0"/>
          </a:p>
        </p:txBody>
      </p:sp>
    </p:spTree>
    <p:extLst>
      <p:ext uri="{BB962C8B-B14F-4D97-AF65-F5344CB8AC3E}">
        <p14:creationId xmlns:p14="http://schemas.microsoft.com/office/powerpoint/2010/main" val="9553476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全球暖化的影響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地球溫度的改變，氣象異常、水災、旱災、傳染病散播、物種滅絕</a:t>
            </a:r>
            <a:r>
              <a:rPr lang="en-US" altLang="zh-TW" dirty="0" smtClean="0"/>
              <a:t>...</a:t>
            </a:r>
            <a:r>
              <a:rPr lang="zh-TW" altLang="en-US" dirty="0" smtClean="0"/>
              <a:t>等等，正影響著全世界。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" name="橢圓 6"/>
          <p:cNvSpPr/>
          <p:nvPr/>
        </p:nvSpPr>
        <p:spPr>
          <a:xfrm>
            <a:off x="2789562" y="2947737"/>
            <a:ext cx="3881870" cy="2947737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38160">
            <a:solidFill>
              <a:srgbClr val="FFFFFF"/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zh-TW" altLang="en-US"/>
          </a:p>
        </p:txBody>
      </p:sp>
      <p:sp>
        <p:nvSpPr>
          <p:cNvPr id="8" name="AutoShape 2"/>
          <p:cNvSpPr>
            <a:spLocks noChangeArrowheads="1"/>
          </p:cNvSpPr>
          <p:nvPr/>
        </p:nvSpPr>
        <p:spPr bwMode="auto">
          <a:xfrm>
            <a:off x="1347537" y="3188368"/>
            <a:ext cx="2150331" cy="1208359"/>
          </a:xfrm>
          <a:prstGeom prst="cloudCallout">
            <a:avLst>
              <a:gd name="adj1" fmla="val 47097"/>
              <a:gd name="adj2" fmla="val 51042"/>
            </a:avLst>
          </a:prstGeom>
          <a:solidFill>
            <a:srgbClr val="FF6699"/>
          </a:solidFill>
          <a:ln w="28575" cmpd="sng">
            <a:solidFill>
              <a:schemeClr val="bg1">
                <a:lumMod val="100000"/>
                <a:lumOff val="0"/>
              </a:schemeClr>
            </a:solidFill>
            <a:round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ot="0" vert="horz" wrap="square" lIns="91440" tIns="45720" rIns="91440" bIns="45720" anchor="ctr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zh-TW" sz="2400" b="1" dirty="0">
                <a:solidFill>
                  <a:srgbClr val="FFFFFF"/>
                </a:solidFill>
                <a:effectLst/>
                <a:latin typeface="Liberation Serif" panose="02020603050405020304" pitchFamily="18" charset="0"/>
                <a:ea typeface="微軟正黑體" panose="020B0604030504040204" pitchFamily="34" charset="-120"/>
                <a:cs typeface="Lucida Sans" panose="020B0602030504020204" pitchFamily="34" charset="0"/>
              </a:rPr>
              <a:t>救救我！</a:t>
            </a:r>
            <a:endParaRPr lang="zh-TW" sz="1200" dirty="0">
              <a:effectLst/>
              <a:latin typeface="Liberation Serif" panose="02020603050405020304" pitchFamily="18" charset="0"/>
              <a:ea typeface="新細明體" panose="02020500000000000000" pitchFamily="18" charset="-120"/>
              <a:cs typeface="Lucida Sans" panose="020B0602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5580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全球溫度上升統計表</a:t>
            </a:r>
          </a:p>
        </p:txBody>
      </p:sp>
      <p:sp>
        <p:nvSpPr>
          <p:cNvPr id="10" name="流程圖: 替代程序 9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1" name="流程圖: 替代程序 10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12" name="流程圖: 替代程序 11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8" name="圖表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9364698"/>
              </p:ext>
            </p:extLst>
          </p:nvPr>
        </p:nvGraphicFramePr>
        <p:xfrm>
          <a:off x="628650" y="1551709"/>
          <a:ext cx="7476259" cy="4073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179760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全球暖化的主因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人類的文明與科技，像汽車、工廠、飛機、發電廠</a:t>
            </a:r>
            <a:r>
              <a:rPr lang="en-US" altLang="zh-TW" dirty="0" smtClean="0"/>
              <a:t>……</a:t>
            </a:r>
            <a:r>
              <a:rPr lang="zh-TW" altLang="en-US" dirty="0" smtClean="0"/>
              <a:t>等等，燃燒排放，讓地球在很短的時間內，出現了快速暖化的情形。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/>
          <p:cNvPicPr/>
          <p:nvPr/>
        </p:nvPicPr>
        <p:blipFill>
          <a:blip r:embed="rId2"/>
          <a:stretch/>
        </p:blipFill>
        <p:spPr>
          <a:xfrm>
            <a:off x="2925916" y="3260559"/>
            <a:ext cx="3568876" cy="2683046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895971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十件我們能做的事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5376898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nextslide"/>
          </p:cNvPr>
          <p:cNvSpPr/>
          <p:nvPr/>
        </p:nvSpPr>
        <p:spPr>
          <a:xfrm>
            <a:off x="6569593" y="6171676"/>
            <a:ext cx="1046922" cy="424070"/>
          </a:xfrm>
          <a:prstGeom prst="flowChartAlternateProcess">
            <a:avLst/>
          </a:prstGeom>
          <a:solidFill>
            <a:srgbClr val="FFCC99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流程圖: 替代程序 5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1831043"/>
              </p:ext>
            </p:extLst>
          </p:nvPr>
        </p:nvGraphicFramePr>
        <p:xfrm>
          <a:off x="1666288" y="1902558"/>
          <a:ext cx="6096000" cy="421005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048000">
                  <a:extLst>
                    <a:ext uri="{9D8B030D-6E8A-4147-A177-3AD203B41FA5}">
                      <a16:colId xmlns:a16="http://schemas.microsoft.com/office/drawing/2014/main" val="4049301503"/>
                    </a:ext>
                  </a:extLst>
                </a:gridCol>
                <a:gridCol w="3048000">
                  <a:extLst>
                    <a:ext uri="{9D8B030D-6E8A-4147-A177-3AD203B41FA5}">
                      <a16:colId xmlns:a16="http://schemas.microsoft.com/office/drawing/2014/main" val="9038204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方法</a:t>
                      </a:r>
                      <a:endParaRPr lang="zh-TW" altLang="en-US" sz="2400" dirty="0">
                        <a:latin typeface="文鼎特明" panose="020B0609010101010101" pitchFamily="49" charset="-120"/>
                        <a:ea typeface="文鼎特明" panose="020B0609010101010101" pitchFamily="49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sz="2400" dirty="0" smtClean="0"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口訣</a:t>
                      </a:r>
                      <a:endParaRPr lang="zh-TW" altLang="en-US" sz="2400" dirty="0">
                        <a:latin typeface="文鼎特明" panose="020B0609010101010101" pitchFamily="49" charset="-120"/>
                        <a:ea typeface="文鼎特明" panose="020B0609010101010101" pitchFamily="49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3931630"/>
                  </a:ext>
                </a:extLst>
              </a:tr>
              <a:tr h="370840">
                <a:tc rowSpan="10"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節能減碳救地球</a:t>
                      </a:r>
                    </a:p>
                    <a:p>
                      <a:pPr algn="ctr"/>
                      <a:endParaRPr lang="zh-TW" altLang="en-US" sz="2400" dirty="0">
                        <a:latin typeface="文鼎特明" panose="020B0609010101010101" pitchFamily="49" charset="-120"/>
                        <a:ea typeface="文鼎特明" panose="020B0609010101010101" pitchFamily="49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冷氣控溫不外洩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6713097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隨手關燈拔插頭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4477886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省電燈具更省錢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605530707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節能省水看標章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51227833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鐵馬步行兼保健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838559529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每週一天不開車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8708796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選車用車助減碳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528503154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多吃蔬食少吃肉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079129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自備杯筷帕與袋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88868043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TW" alt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文鼎特明" panose="020B0609010101010101" pitchFamily="49" charset="-120"/>
                          <a:ea typeface="文鼎特明" panose="020B0609010101010101" pitchFamily="49" charset="-120"/>
                        </a:rPr>
                        <a:t>惜用資源顧地球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405994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663741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保護地球 人人有責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28650" y="2793137"/>
            <a:ext cx="7886700" cy="1405881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 smtClean="0"/>
              <a:t>我們每個人都是全球暖化的元兇，可是每個人也都是能對抗全球暖化的解救者！一起來努力減碳節能吧！</a:t>
            </a:r>
          </a:p>
        </p:txBody>
      </p:sp>
      <p:sp>
        <p:nvSpPr>
          <p:cNvPr id="4" name="流程圖: 替代程序 3">
            <a:hlinkClick r:id="" action="ppaction://hlinkshowjump?jump=previousslide"/>
          </p:cNvPr>
          <p:cNvSpPr/>
          <p:nvPr/>
        </p:nvSpPr>
        <p:spPr>
          <a:xfrm>
            <a:off x="6568024" y="6171676"/>
            <a:ext cx="1046922" cy="424070"/>
          </a:xfrm>
          <a:prstGeom prst="flowChartAlternateProcess">
            <a:avLst/>
          </a:prstGeom>
          <a:solidFill>
            <a:srgbClr val="FFCCCC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上一頁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流程圖: 替代程序 4">
            <a:hlinkClick r:id="" action="ppaction://hlinkshowjump?jump=endshow"/>
          </p:cNvPr>
          <p:cNvSpPr/>
          <p:nvPr/>
        </p:nvSpPr>
        <p:spPr>
          <a:xfrm>
            <a:off x="7762288" y="6171676"/>
            <a:ext cx="1046922" cy="424070"/>
          </a:xfrm>
          <a:prstGeom prst="flowChartAlternateProcess">
            <a:avLst/>
          </a:prstGeom>
          <a:solidFill>
            <a:srgbClr val="66CCFF"/>
          </a:solidFill>
          <a:ln w="28575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000" dirty="0" smtClean="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結束</a:t>
            </a:r>
            <a:endParaRPr lang="zh-TW" altLang="en-US" sz="2000" dirty="0">
              <a:solidFill>
                <a:schemeClr val="tx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TextShape 5"/>
          <p:cNvSpPr txBox="1"/>
          <p:nvPr/>
        </p:nvSpPr>
        <p:spPr>
          <a:xfrm>
            <a:off x="4797474" y="5194592"/>
            <a:ext cx="4176000" cy="828360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r>
              <a:rPr lang="zh-TW" altLang="en-US" sz="2200" b="0" strike="noStrike" spc="-1" dirty="0" smtClean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更詳盡的全球暖化資訊：</a:t>
            </a:r>
            <a:r>
              <a:rPr dirty="0"/>
              <a:t/>
            </a:r>
            <a:br>
              <a:rPr dirty="0"/>
            </a:b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公共電視台</a:t>
            </a:r>
            <a:r>
              <a:rPr lang="en-US" altLang="zh-TW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</a:rPr>
              <a:t>-</a:t>
            </a:r>
            <a:r>
              <a:rPr lang="zh-TW" altLang="en-US" sz="22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微軟正黑體"/>
                <a:ea typeface="微軟正黑體"/>
                <a:hlinkClick r:id="rId2"/>
              </a:rPr>
              <a:t>對抗暖化 寶貝臺灣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微軟正黑體"/>
              <a:ea typeface="微軟正黑體"/>
            </a:endParaRPr>
          </a:p>
        </p:txBody>
      </p:sp>
    </p:spTree>
    <p:extLst>
      <p:ext uri="{BB962C8B-B14F-4D97-AF65-F5344CB8AC3E}">
        <p14:creationId xmlns:p14="http://schemas.microsoft.com/office/powerpoint/2010/main" val="3090629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1894</TotalTime>
  <Words>227</Words>
  <Application>Microsoft Office PowerPoint</Application>
  <PresentationFormat>如螢幕大小 (4:3)</PresentationFormat>
  <Paragraphs>42</Paragraphs>
  <Slides>6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6</vt:i4>
      </vt:variant>
    </vt:vector>
  </HeadingPairs>
  <TitlesOfParts>
    <vt:vector size="15" baseType="lpstr">
      <vt:lpstr>Lucida Sans</vt:lpstr>
      <vt:lpstr>文鼎特明</vt:lpstr>
      <vt:lpstr>華康海報體 Std W12</vt:lpstr>
      <vt:lpstr>微軟正黑體</vt:lpstr>
      <vt:lpstr>新細明體</vt:lpstr>
      <vt:lpstr>Arial</vt:lpstr>
      <vt:lpstr>Calibri</vt:lpstr>
      <vt:lpstr>Liberation Serif</vt:lpstr>
      <vt:lpstr>Office 佈景主題</vt:lpstr>
      <vt:lpstr>PowerPoint 簡報</vt:lpstr>
      <vt:lpstr>全球暖化的影響</vt:lpstr>
      <vt:lpstr>全球溫度上升統計表</vt:lpstr>
      <vt:lpstr>全球暖化的主因</vt:lpstr>
      <vt:lpstr>十件我們能做的事</vt:lpstr>
      <vt:lpstr>保護地球 人人有責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全球暖化大作戰</dc:title>
  <dc:creator>win8 rock</dc:creator>
  <cp:lastModifiedBy>Windows 使用者</cp:lastModifiedBy>
  <cp:revision>22</cp:revision>
  <dcterms:created xsi:type="dcterms:W3CDTF">2017-12-09T08:36:57Z</dcterms:created>
  <dcterms:modified xsi:type="dcterms:W3CDTF">2019-12-11T02:11:14Z</dcterms:modified>
</cp:coreProperties>
</file>