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000" dirty="0"/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7.6999974316270675E-2"/>
          <c:y val="0.18862147780351018"/>
          <c:w val="0.90151489402539553"/>
          <c:h val="0.723409789341040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3C-48FB-9EBA-92D57F696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389741"/>
              </p:ext>
            </p:extLst>
          </p:nvPr>
        </p:nvGraphicFramePr>
        <p:xfrm>
          <a:off x="1177636" y="1524001"/>
          <a:ext cx="6788727" cy="4647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607211"/>
              </p:ext>
            </p:extLst>
          </p:nvPr>
        </p:nvGraphicFramePr>
        <p:xfrm>
          <a:off x="1233055" y="2092036"/>
          <a:ext cx="6529233" cy="410967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354671">
                  <a:extLst>
                    <a:ext uri="{9D8B030D-6E8A-4147-A177-3AD203B41FA5}">
                      <a16:colId xmlns:a16="http://schemas.microsoft.com/office/drawing/2014/main" val="1397794395"/>
                    </a:ext>
                  </a:extLst>
                </a:gridCol>
                <a:gridCol w="3174562">
                  <a:extLst>
                    <a:ext uri="{9D8B030D-6E8A-4147-A177-3AD203B41FA5}">
                      <a16:colId xmlns:a16="http://schemas.microsoft.com/office/drawing/2014/main" val="2239215859"/>
                    </a:ext>
                  </a:extLst>
                </a:gridCol>
              </a:tblGrid>
              <a:tr h="19310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疊圓體" panose="020B0609010101010101" pitchFamily="49" charset="-120"/>
                          <a:ea typeface="文鼎疊圓體" panose="020B0609010101010101" pitchFamily="49" charset="-120"/>
                        </a:rPr>
                        <a:t>方法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疊圓體" panose="020B0609010101010101" pitchFamily="49" charset="-120"/>
                        <a:ea typeface="文鼎疊圓體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  <a:latin typeface="文鼎疊圓體" panose="020B0609010101010101" pitchFamily="49" charset="-120"/>
                          <a:ea typeface="文鼎疊圓體" panose="020B0609010101010101" pitchFamily="49" charset="-120"/>
                        </a:rPr>
                        <a:t>口訣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文鼎疊圓體" panose="020B0609010101010101" pitchFamily="49" charset="-120"/>
                        <a:ea typeface="文鼎疊圓體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9011460"/>
                  </a:ext>
                </a:extLst>
              </a:tr>
              <a:tr h="382583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疊圓體" panose="020B0609010101010101" pitchFamily="49" charset="-120"/>
                          <a:ea typeface="文鼎疊圓體" panose="020B0609010101010101" pitchFamily="49" charset="-120"/>
                        </a:rPr>
                        <a:t>節能減碳救地球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疊圓體" panose="020B0609010101010101" pitchFamily="49" charset="-120"/>
                        <a:ea typeface="文鼎疊圓體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  <a:latin typeface="文鼎疊圓體" panose="020B0609010101010101" pitchFamily="49" charset="-120"/>
                          <a:ea typeface="文鼎疊圓體" panose="020B0609010101010101" pitchFamily="49" charset="-120"/>
                        </a:rPr>
                        <a:t>冷氣控溫不外洩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文鼎疊圓體" panose="020B0609010101010101" pitchFamily="49" charset="-120"/>
                        <a:ea typeface="文鼎疊圓體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9245296"/>
                  </a:ext>
                </a:extLst>
              </a:tr>
              <a:tr h="38258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  <a:latin typeface="文鼎疊圓體" panose="020B0609010101010101" pitchFamily="49" charset="-120"/>
                          <a:ea typeface="文鼎疊圓體" panose="020B0609010101010101" pitchFamily="49" charset="-120"/>
                        </a:rPr>
                        <a:t>隨手關燈拔插頭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文鼎疊圓體" panose="020B0609010101010101" pitchFamily="49" charset="-120"/>
                        <a:ea typeface="文鼎疊圓體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220873"/>
                  </a:ext>
                </a:extLst>
              </a:tr>
              <a:tr h="38258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  <a:latin typeface="文鼎疊圓體" panose="020B0609010101010101" pitchFamily="49" charset="-120"/>
                          <a:ea typeface="文鼎疊圓體" panose="020B0609010101010101" pitchFamily="49" charset="-120"/>
                        </a:rPr>
                        <a:t>省電燈具更省錢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文鼎疊圓體" panose="020B0609010101010101" pitchFamily="49" charset="-120"/>
                        <a:ea typeface="文鼎疊圓體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3451471"/>
                  </a:ext>
                </a:extLst>
              </a:tr>
              <a:tr h="38258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  <a:latin typeface="文鼎疊圓體" panose="020B0609010101010101" pitchFamily="49" charset="-120"/>
                          <a:ea typeface="文鼎疊圓體" panose="020B0609010101010101" pitchFamily="49" charset="-120"/>
                        </a:rPr>
                        <a:t>節能省水看標章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文鼎疊圓體" panose="020B0609010101010101" pitchFamily="49" charset="-120"/>
                        <a:ea typeface="文鼎疊圓體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1700396"/>
                  </a:ext>
                </a:extLst>
              </a:tr>
              <a:tr h="38258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疊圓體" panose="020B0609010101010101" pitchFamily="49" charset="-120"/>
                          <a:ea typeface="文鼎疊圓體" panose="020B0609010101010101" pitchFamily="49" charset="-120"/>
                        </a:rPr>
                        <a:t>鐵馬步行兼保健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疊圓體" panose="020B0609010101010101" pitchFamily="49" charset="-120"/>
                        <a:ea typeface="文鼎疊圓體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9444430"/>
                  </a:ext>
                </a:extLst>
              </a:tr>
              <a:tr h="38258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疊圓體" panose="020B0609010101010101" pitchFamily="49" charset="-120"/>
                          <a:ea typeface="文鼎疊圓體" panose="020B0609010101010101" pitchFamily="49" charset="-120"/>
                        </a:rPr>
                        <a:t>每週一天不開車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疊圓體" panose="020B0609010101010101" pitchFamily="49" charset="-120"/>
                        <a:ea typeface="文鼎疊圓體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93011"/>
                  </a:ext>
                </a:extLst>
              </a:tr>
              <a:tr h="38258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疊圓體" panose="020B0609010101010101" pitchFamily="49" charset="-120"/>
                          <a:ea typeface="文鼎疊圓體" panose="020B0609010101010101" pitchFamily="49" charset="-120"/>
                        </a:rPr>
                        <a:t>選車用車助減碳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疊圓體" panose="020B0609010101010101" pitchFamily="49" charset="-120"/>
                        <a:ea typeface="文鼎疊圓體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8157508"/>
                  </a:ext>
                </a:extLst>
              </a:tr>
              <a:tr h="38258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疊圓體" panose="020B0609010101010101" pitchFamily="49" charset="-120"/>
                          <a:ea typeface="文鼎疊圓體" panose="020B0609010101010101" pitchFamily="49" charset="-120"/>
                        </a:rPr>
                        <a:t>多吃蔬食少吃肉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疊圓體" panose="020B0609010101010101" pitchFamily="49" charset="-120"/>
                        <a:ea typeface="文鼎疊圓體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238091"/>
                  </a:ext>
                </a:extLst>
              </a:tr>
              <a:tr h="38258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疊圓體" panose="020B0609010101010101" pitchFamily="49" charset="-120"/>
                          <a:ea typeface="文鼎疊圓體" panose="020B0609010101010101" pitchFamily="49" charset="-120"/>
                        </a:rPr>
                        <a:t>自備杯筷帕與袋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疊圓體" panose="020B0609010101010101" pitchFamily="49" charset="-120"/>
                        <a:ea typeface="文鼎疊圓體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2584972"/>
                  </a:ext>
                </a:extLst>
              </a:tr>
              <a:tr h="38258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疊圓體" panose="020B0609010101010101" pitchFamily="49" charset="-120"/>
                          <a:ea typeface="文鼎疊圓體" panose="020B0609010101010101" pitchFamily="49" charset="-120"/>
                        </a:rPr>
                        <a:t>惜用資源顧地球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疊圓體" panose="020B0609010101010101" pitchFamily="49" charset="-120"/>
                        <a:ea typeface="文鼎疊圓體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9315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1888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文鼎疊圓體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21</cp:revision>
  <dcterms:created xsi:type="dcterms:W3CDTF">2017-12-09T08:36:57Z</dcterms:created>
  <dcterms:modified xsi:type="dcterms:W3CDTF">2019-12-11T02:13:46Z</dcterms:modified>
</cp:coreProperties>
</file>