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400" dirty="0">
                <a:solidFill>
                  <a:srgbClr val="FF3399"/>
                </a:solidFill>
              </a:rPr>
              <a:t>年平均溫度</a:t>
            </a:r>
          </a:p>
        </c:rich>
      </c:tx>
      <c:layout>
        <c:manualLayout>
          <c:xMode val="edge"/>
          <c:yMode val="edge"/>
          <c:x val="0.45623900342613344"/>
          <c:y val="4.8193528731257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100000">
                  <a:srgbClr val="FF3399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04-4D42-A5D4-BA0E27607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zh-TW" altLang="en-US" dirty="0" smtClean="0"/>
              <a:t>編輯母片文字樣式</a:t>
            </a:r>
          </a:p>
          <a:p>
            <a:pPr lvl="2"/>
            <a:r>
              <a:rPr lang="zh-TW" altLang="en-US" dirty="0" smtClean="0"/>
              <a:t>第二層</a:t>
            </a:r>
          </a:p>
          <a:p>
            <a:pPr lvl="3"/>
            <a:r>
              <a:rPr lang="zh-TW" altLang="en-US" dirty="0" smtClean="0"/>
              <a:t>第三層</a:t>
            </a:r>
          </a:p>
          <a:p>
            <a:pPr lvl="4"/>
            <a:r>
              <a:rPr lang="zh-TW" altLang="en-US" dirty="0" smtClean="0"/>
              <a:t>第四層</a:t>
            </a:r>
          </a:p>
          <a:p>
            <a:pPr lvl="5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1">
              <a:lumMod val="60000"/>
              <a:lumOff val="40000"/>
            </a:schemeClr>
          </a:solidFill>
          <a:latin typeface="文鼎細鋼筆行楷" panose="020B0602010101010101" pitchFamily="34" charset="-120"/>
          <a:ea typeface="文鼎細鋼筆行楷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E6E6E6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99FF"/>
          </a:solidFill>
          <a:latin typeface="文鼎中鋼筆行楷" panose="020B0602010101010101" pitchFamily="34" charset="-120"/>
          <a:ea typeface="文鼎中鋼筆行楷" panose="020B0602010101010101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99FF"/>
          </a:solidFill>
          <a:latin typeface="文鼎中鋼筆行楷" panose="020B0602010101010101" pitchFamily="34" charset="-120"/>
          <a:ea typeface="文鼎中鋼筆行楷" panose="020B0602010101010101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22510" y="203237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99FF"/>
                </a:solidFill>
                <a:latin typeface="文鼎粗仿" panose="020B0609010101010101" pitchFamily="49" charset="-120"/>
                <a:ea typeface="文鼎粗仿" panose="020B0609010101010101" pitchFamily="49" charset="-120"/>
              </a:rPr>
              <a:t>地球溫度的改變，氣象異常、水災、旱災、傳染病散播、物種滅絕</a:t>
            </a:r>
            <a:r>
              <a:rPr lang="en-US" altLang="zh-TW" dirty="0" smtClean="0">
                <a:solidFill>
                  <a:srgbClr val="FF99FF"/>
                </a:solidFill>
                <a:latin typeface="文鼎粗仿" panose="020B0609010101010101" pitchFamily="49" charset="-120"/>
                <a:ea typeface="文鼎粗仿" panose="020B0609010101010101" pitchFamily="49" charset="-120"/>
              </a:rPr>
              <a:t>...</a:t>
            </a:r>
            <a:r>
              <a:rPr lang="zh-TW" altLang="en-US" dirty="0" smtClean="0">
                <a:solidFill>
                  <a:srgbClr val="FF99FF"/>
                </a:solidFill>
                <a:latin typeface="文鼎粗仿" panose="020B0609010101010101" pitchFamily="49" charset="-120"/>
                <a:ea typeface="文鼎粗仿" panose="020B0609010101010101" pitchFamily="49" charset="-120"/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274091"/>
              </p:ext>
            </p:extLst>
          </p:nvPr>
        </p:nvGraphicFramePr>
        <p:xfrm>
          <a:off x="969818" y="2032635"/>
          <a:ext cx="7545532" cy="3689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7004" y="203237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細楷" panose="020B0609010101010101" pitchFamily="49" charset="-120"/>
                <a:ea typeface="文鼎細楷" panose="020B0609010101010101" pitchFamily="49" charset="-120"/>
              </a:rPr>
              <a:t>人類的文明與科技，像汽車、工廠、飛機、發電廠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細楷" panose="020B0609010101010101" pitchFamily="49" charset="-120"/>
                <a:ea typeface="文鼎細楷" panose="020B0609010101010101" pitchFamily="49" charset="-120"/>
              </a:rPr>
              <a:t>……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細楷" panose="020B0609010101010101" pitchFamily="49" charset="-120"/>
                <a:ea typeface="文鼎細楷" panose="020B0609010101010101" pitchFamily="49" charset="-120"/>
              </a:rPr>
              <a:t>等等，燃燒排放，讓地球在很短的時間內，出現了快速暖化的情形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832038"/>
            <a:ext cx="7886700" cy="1325563"/>
          </a:xfrm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552707"/>
              </p:ext>
            </p:extLst>
          </p:nvPr>
        </p:nvGraphicFramePr>
        <p:xfrm>
          <a:off x="872836" y="1965438"/>
          <a:ext cx="7263527" cy="40183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10531">
                  <a:extLst>
                    <a:ext uri="{9D8B030D-6E8A-4147-A177-3AD203B41FA5}">
                      <a16:colId xmlns:a16="http://schemas.microsoft.com/office/drawing/2014/main" val="2360971565"/>
                    </a:ext>
                  </a:extLst>
                </a:gridCol>
                <a:gridCol w="4052996">
                  <a:extLst>
                    <a:ext uri="{9D8B030D-6E8A-4147-A177-3AD203B41FA5}">
                      <a16:colId xmlns:a16="http://schemas.microsoft.com/office/drawing/2014/main" val="264592573"/>
                    </a:ext>
                  </a:extLst>
                </a:gridCol>
              </a:tblGrid>
              <a:tr h="195871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u="none" strike="noStrike" dirty="0">
                          <a:effectLst/>
                          <a:latin typeface="文鼎粗仿" panose="020B0609010101010101" pitchFamily="49" charset="-120"/>
                          <a:ea typeface="文鼎粗仿" panose="020B0609010101010101" pitchFamily="49" charset="-120"/>
                        </a:rPr>
                        <a:t>方法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文鼎粗仿" panose="020B0609010101010101" pitchFamily="49" charset="-120"/>
                        <a:ea typeface="文鼎粗仿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u="none" strike="noStrike" dirty="0">
                          <a:effectLst/>
                          <a:latin typeface="文鼎粗仿" panose="020B0609010101010101" pitchFamily="49" charset="-120"/>
                          <a:ea typeface="文鼎粗仿" panose="020B0609010101010101" pitchFamily="49" charset="-120"/>
                        </a:rPr>
                        <a:t>口訣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文鼎粗仿" panose="020B0609010101010101" pitchFamily="49" charset="-120"/>
                        <a:ea typeface="文鼎粗仿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8878356"/>
                  </a:ext>
                </a:extLst>
              </a:tr>
              <a:tr h="371883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u="none" strike="noStrike" dirty="0">
                          <a:effectLst/>
                          <a:latin typeface="文鼎粗仿" panose="020B0609010101010101" pitchFamily="49" charset="-120"/>
                          <a:ea typeface="文鼎粗仿" panose="020B0609010101010101" pitchFamily="49" charset="-120"/>
                        </a:rPr>
                        <a:t>節能減碳救地球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文鼎粗仿" panose="020B0609010101010101" pitchFamily="49" charset="-120"/>
                        <a:ea typeface="文鼎粗仿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u="none" strike="noStrike" dirty="0">
                          <a:effectLst/>
                          <a:latin typeface="文鼎粗仿" panose="020B0609010101010101" pitchFamily="49" charset="-120"/>
                          <a:ea typeface="文鼎粗仿" panose="020B0609010101010101" pitchFamily="49" charset="-120"/>
                        </a:rPr>
                        <a:t>冷氣控溫不外洩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文鼎粗仿" panose="020B0609010101010101" pitchFamily="49" charset="-120"/>
                        <a:ea typeface="文鼎粗仿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1546358"/>
                  </a:ext>
                </a:extLst>
              </a:tr>
              <a:tr h="3718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u="none" strike="noStrike" dirty="0">
                          <a:effectLst/>
                          <a:latin typeface="文鼎粗仿" panose="020B0609010101010101" pitchFamily="49" charset="-120"/>
                          <a:ea typeface="文鼎粗仿" panose="020B0609010101010101" pitchFamily="49" charset="-120"/>
                        </a:rPr>
                        <a:t>隨手關燈拔插頭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文鼎粗仿" panose="020B0609010101010101" pitchFamily="49" charset="-120"/>
                        <a:ea typeface="文鼎粗仿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2386699"/>
                  </a:ext>
                </a:extLst>
              </a:tr>
              <a:tr h="3718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u="none" strike="noStrike" dirty="0">
                          <a:effectLst/>
                          <a:latin typeface="文鼎粗仿" panose="020B0609010101010101" pitchFamily="49" charset="-120"/>
                          <a:ea typeface="文鼎粗仿" panose="020B0609010101010101" pitchFamily="49" charset="-120"/>
                        </a:rPr>
                        <a:t>省電燈具更省錢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文鼎粗仿" panose="020B0609010101010101" pitchFamily="49" charset="-120"/>
                        <a:ea typeface="文鼎粗仿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2705864"/>
                  </a:ext>
                </a:extLst>
              </a:tr>
              <a:tr h="389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u="none" strike="noStrike" dirty="0">
                          <a:effectLst/>
                          <a:latin typeface="文鼎粗仿" panose="020B0609010101010101" pitchFamily="49" charset="-120"/>
                          <a:ea typeface="文鼎粗仿" panose="020B0609010101010101" pitchFamily="49" charset="-120"/>
                        </a:rPr>
                        <a:t>節能省水看標章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文鼎粗仿" panose="020B0609010101010101" pitchFamily="49" charset="-120"/>
                        <a:ea typeface="文鼎粗仿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652038"/>
                  </a:ext>
                </a:extLst>
              </a:tr>
              <a:tr h="3718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u="none" strike="noStrike" dirty="0">
                          <a:effectLst/>
                          <a:latin typeface="文鼎粗仿" panose="020B0609010101010101" pitchFamily="49" charset="-120"/>
                          <a:ea typeface="文鼎粗仿" panose="020B0609010101010101" pitchFamily="49" charset="-120"/>
                        </a:rPr>
                        <a:t>鐵馬步行兼保健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文鼎粗仿" panose="020B0609010101010101" pitchFamily="49" charset="-120"/>
                        <a:ea typeface="文鼎粗仿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7650083"/>
                  </a:ext>
                </a:extLst>
              </a:tr>
              <a:tr h="3968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u="none" strike="noStrike" dirty="0">
                          <a:effectLst/>
                          <a:latin typeface="文鼎粗仿" panose="020B0609010101010101" pitchFamily="49" charset="-120"/>
                          <a:ea typeface="文鼎粗仿" panose="020B0609010101010101" pitchFamily="49" charset="-120"/>
                        </a:rPr>
                        <a:t>每週一天不開車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文鼎粗仿" panose="020B0609010101010101" pitchFamily="49" charset="-120"/>
                        <a:ea typeface="文鼎粗仿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1127358"/>
                  </a:ext>
                </a:extLst>
              </a:tr>
              <a:tr h="3718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u="none" strike="noStrike" dirty="0">
                          <a:effectLst/>
                          <a:latin typeface="文鼎粗仿" panose="020B0609010101010101" pitchFamily="49" charset="-120"/>
                          <a:ea typeface="文鼎粗仿" panose="020B0609010101010101" pitchFamily="49" charset="-120"/>
                        </a:rPr>
                        <a:t>選車用車助減碳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文鼎粗仿" panose="020B0609010101010101" pitchFamily="49" charset="-120"/>
                        <a:ea typeface="文鼎粗仿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8294641"/>
                  </a:ext>
                </a:extLst>
              </a:tr>
              <a:tr h="3718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u="none" strike="noStrike" dirty="0">
                          <a:effectLst/>
                          <a:latin typeface="文鼎粗仿" panose="020B0609010101010101" pitchFamily="49" charset="-120"/>
                          <a:ea typeface="文鼎粗仿" panose="020B0609010101010101" pitchFamily="49" charset="-120"/>
                        </a:rPr>
                        <a:t>多吃蔬食少吃肉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文鼎粗仿" panose="020B0609010101010101" pitchFamily="49" charset="-120"/>
                        <a:ea typeface="文鼎粗仿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0453183"/>
                  </a:ext>
                </a:extLst>
              </a:tr>
              <a:tr h="3718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u="none" strike="noStrike" dirty="0">
                          <a:effectLst/>
                          <a:latin typeface="文鼎粗仿" panose="020B0609010101010101" pitchFamily="49" charset="-120"/>
                          <a:ea typeface="文鼎粗仿" panose="020B0609010101010101" pitchFamily="49" charset="-120"/>
                        </a:rPr>
                        <a:t>自備杯筷帕與袋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文鼎粗仿" panose="020B0609010101010101" pitchFamily="49" charset="-120"/>
                        <a:ea typeface="文鼎粗仿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66960"/>
                  </a:ext>
                </a:extLst>
              </a:tr>
              <a:tr h="160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u="none" strike="noStrike" dirty="0">
                          <a:effectLst/>
                          <a:latin typeface="文鼎粗仿" panose="020B0609010101010101" pitchFamily="49" charset="-120"/>
                          <a:ea typeface="文鼎粗仿" panose="020B0609010101010101" pitchFamily="49" charset="-120"/>
                        </a:rPr>
                        <a:t>惜用資源顧地球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文鼎粗仿" panose="020B0609010101010101" pitchFamily="49" charset="-120"/>
                        <a:ea typeface="文鼎粗仿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3720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3011409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3399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Lucida Sans</vt:lpstr>
      <vt:lpstr>文鼎中鋼筆行楷</vt:lpstr>
      <vt:lpstr>文鼎粗仿</vt:lpstr>
      <vt:lpstr>文鼎細楷</vt:lpstr>
      <vt:lpstr>文鼎細鋼筆行楷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2019-12-16T04:01:19Z</dcterms:modified>
</cp:coreProperties>
</file>