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2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  <a:srgbClr val="FFFFFF"/>
    <a:srgbClr val="9999FF"/>
    <a:srgbClr val="99CCFF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3259" y="1300786"/>
            <a:ext cx="6517482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3259" y="3886201"/>
            <a:ext cx="6517482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92B4D-D06D-42D7-BDDA-FA58654C418D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F95BD-0AF7-492E-BDF0-9DC71E0E33E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2451784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 advTm="3000">
        <p15:prstTrans prst="origami"/>
      </p:transition>
    </mc:Choice>
    <mc:Fallback>
      <p:transition spd="slow" advTm="3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4289374"/>
            <a:ext cx="7773324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88558" y="698261"/>
            <a:ext cx="7366899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5108728"/>
            <a:ext cx="7773339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92B4D-D06D-42D7-BDDA-FA58654C418D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F95BD-0AF7-492E-BDF0-9DC71E0E33E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492139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 advTm="3000">
        <p15:prstTrans prst="origami"/>
      </p:transition>
    </mc:Choice>
    <mc:Fallback>
      <p:transition spd="slow" advTm="3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204821"/>
            <a:ext cx="7773339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92B4D-D06D-42D7-BDDA-FA58654C418D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F95BD-0AF7-492E-BDF0-9DC71E0E33E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4646671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 advTm="3000">
        <p15:prstTrans prst="origami"/>
      </p:transition>
    </mc:Choice>
    <mc:Fallback>
      <p:transition spd="slow" advTm="3000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872588"/>
            <a:ext cx="6977064" cy="272991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372797"/>
            <a:ext cx="7773339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92B4D-D06D-42D7-BDDA-FA58654C418D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F95BD-0AF7-492E-BDF0-9DC71E0E33E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737626" y="887859"/>
            <a:ext cx="546888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850130" y="3120015"/>
            <a:ext cx="553641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6214974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 advTm="3000">
        <p15:prstTrans prst="origami"/>
      </p:transition>
    </mc:Choice>
    <mc:Fallback>
      <p:transition spd="slow" advTm="3000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2138722"/>
            <a:ext cx="7773339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662335"/>
            <a:ext cx="777333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92B4D-D06D-42D7-BDDA-FA58654C418D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F95BD-0AF7-492E-BDF0-9DC71E0E33E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255650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 advTm="3000">
        <p15:prstTrans prst="origami"/>
      </p:transition>
    </mc:Choice>
    <mc:Fallback>
      <p:transition spd="slow" advTm="3000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1605094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3"/>
            <a:ext cx="2474232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31" y="2943356"/>
            <a:ext cx="2474232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9292" y="2367093"/>
            <a:ext cx="246864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12" y="2943356"/>
            <a:ext cx="2477513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367093"/>
            <a:ext cx="24786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9974" y="2943356"/>
            <a:ext cx="247869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92B4D-D06D-42D7-BDDA-FA58654C418D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F95BD-0AF7-492E-BDF0-9DC71E0E33E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0862510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 advTm="3000">
        <p15:prstTrans prst="origami"/>
      </p:transition>
    </mc:Choice>
    <mc:Fallback>
      <p:transition spd="slow" advTm="3000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31" y="610772"/>
            <a:ext cx="7773339" cy="1603922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31" y="4204820"/>
            <a:ext cx="247230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5331" y="2367093"/>
            <a:ext cx="2472307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31" y="4781082"/>
            <a:ext cx="2472307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69" y="4204820"/>
            <a:ext cx="247637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31011" y="2367093"/>
            <a:ext cx="2477514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781081"/>
            <a:ext cx="2477514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4204820"/>
            <a:ext cx="247551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79974" y="2367093"/>
            <a:ext cx="2478696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880" y="4781079"/>
            <a:ext cx="2478790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92B4D-D06D-42D7-BDDA-FA58654C418D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F95BD-0AF7-492E-BDF0-9DC71E0E33E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498590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 advTm="3000">
        <p15:prstTrans prst="origami"/>
      </p:transition>
    </mc:Choice>
    <mc:Fallback>
      <p:transition spd="slow" advTm="3000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2367094"/>
            <a:ext cx="7773339" cy="342410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92B4D-D06D-42D7-BDDA-FA58654C418D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F95BD-0AF7-492E-BDF0-9DC71E0E33E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2842208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 advTm="3000">
        <p15:prstTrans prst="origami"/>
      </p:transition>
    </mc:Choice>
    <mc:Fallback>
      <p:transition spd="slow" advTm="3000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2"/>
            <a:ext cx="1914995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609602"/>
            <a:ext cx="5744043" cy="5181599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92B4D-D06D-42D7-BDDA-FA58654C418D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F95BD-0AF7-492E-BDF0-9DC71E0E33E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093324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 advTm="3000">
        <p15:prstTrans prst="origami"/>
      </p:transition>
    </mc:Choice>
    <mc:Fallback>
      <p:transition spd="slow" advTm="3000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1_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92B4D-D06D-42D7-BDDA-FA58654C418D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F95BD-0AF7-492E-BDF0-9DC71E0E33E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748671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 advTm="3000">
        <p15:prstTrans prst="origami"/>
      </p:transition>
    </mc:Choice>
    <mc:Fallback>
      <p:transition spd="slow" advTm="3000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92B4D-D06D-42D7-BDDA-FA58654C418D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F95BD-0AF7-492E-BDF0-9DC71E0E33E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859687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 advTm="3000">
        <p15:prstTrans prst="origami"/>
      </p:transition>
    </mc:Choice>
    <mc:Fallback>
      <p:transition spd="slow" advTm="3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7772870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92B4D-D06D-42D7-BDDA-FA58654C418D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F95BD-0AF7-492E-BDF0-9DC71E0E33E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6722641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 advTm="3000">
        <p15:prstTrans prst="origami"/>
      </p:transition>
    </mc:Choice>
    <mc:Fallback>
      <p:transition spd="slow" advTm="3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828564"/>
            <a:ext cx="7763814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3657458"/>
            <a:ext cx="7763814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92B4D-D06D-42D7-BDDA-FA58654C418D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F95BD-0AF7-492E-BDF0-9DC71E0E33E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917942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 advTm="3000">
        <p15:prstTrans prst="origami"/>
      </p:transition>
    </mc:Choice>
    <mc:Fallback>
      <p:transition spd="slow" advTm="3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3829520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629150" y="2367093"/>
            <a:ext cx="3829050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92B4D-D06D-42D7-BDDA-FA58654C418D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F95BD-0AF7-492E-BDF0-9DC71E0E33E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55282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 advTm="3000">
        <p15:prstTrans prst="origami"/>
      </p:transition>
    </mc:Choice>
    <mc:Fallback>
      <p:transition spd="slow" advTm="3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9746" y="2371018"/>
            <a:ext cx="3655106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685331" y="3051013"/>
            <a:ext cx="3829520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7317" y="2371018"/>
            <a:ext cx="3661353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629150" y="3051013"/>
            <a:ext cx="3829051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92B4D-D06D-42D7-BDDA-FA58654C418D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F95BD-0AF7-492E-BDF0-9DC71E0E33E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617871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 advTm="3000">
        <p15:prstTrans prst="origami"/>
      </p:transition>
    </mc:Choice>
    <mc:Fallback>
      <p:transition spd="slow" advTm="3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92B4D-D06D-42D7-BDDA-FA58654C418D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F95BD-0AF7-492E-BDF0-9DC71E0E33E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387447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 advTm="3000">
        <p15:prstTrans prst="origami"/>
      </p:transition>
    </mc:Choice>
    <mc:Fallback>
      <p:transition spd="slow" advTm="3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92B4D-D06D-42D7-BDDA-FA58654C418D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F95BD-0AF7-492E-BDF0-9DC71E0E33E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00430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 advTm="3000">
        <p15:prstTrans prst="origami"/>
      </p:transition>
    </mc:Choice>
    <mc:Fallback>
      <p:transition spd="slow" advTm="3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2951766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808547" y="609601"/>
            <a:ext cx="4650122" cy="518159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2632852"/>
            <a:ext cx="2951767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92B4D-D06D-42D7-BDDA-FA58654C418D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F95BD-0AF7-492E-BDF0-9DC71E0E33E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099422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 advTm="3000">
        <p15:prstTrans prst="origami"/>
      </p:transition>
    </mc:Choice>
    <mc:Fallback>
      <p:transition spd="slow" advTm="3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2" y="609600"/>
            <a:ext cx="4129618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04270" y="609601"/>
            <a:ext cx="3005851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632853"/>
            <a:ext cx="4129604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92B4D-D06D-42D7-BDDA-FA58654C418D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F95BD-0AF7-492E-BDF0-9DC71E0E33E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820294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 advTm="3000">
        <p15:prstTrans prst="origami"/>
      </p:transition>
    </mc:Choice>
    <mc:Fallback>
      <p:transition spd="slow" advTm="3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1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4"/>
            <a:ext cx="7773339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3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BE992B4D-D06D-42D7-BDDA-FA58654C418D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31" y="5883276"/>
            <a:ext cx="5004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73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C91F95BD-0AF7-492E-BDF0-9DC71E0E33E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20373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  <p:sldLayoutId id="2147483764" r:id="rId12"/>
    <p:sldLayoutId id="2147483765" r:id="rId13"/>
    <p:sldLayoutId id="2147483766" r:id="rId14"/>
    <p:sldLayoutId id="2147483767" r:id="rId15"/>
    <p:sldLayoutId id="2147483768" r:id="rId16"/>
    <p:sldLayoutId id="2147483769" r:id="rId17"/>
    <p:sldLayoutId id="2147483770" r:id="rId18"/>
    <p:sldLayoutId id="2147483771" r:id="rId19"/>
  </p:sldLayoutIdLst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 advTm="3000">
        <p15:prstTrans prst="origami"/>
      </p:transition>
    </mc:Choice>
    <mc:Fallback>
      <p:transition spd="slow" advTm="3000">
        <p:fade/>
      </p:transition>
    </mc:Fallback>
  </mc:AlternateConten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>
            <a:outerShdw blurRad="50800" dist="25400" dir="4980000" algn="tl" rotWithShape="0">
              <a:srgbClr val="000000">
                <a:alpha val="36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410" TargetMode="External"/><Relationship Id="rId2" Type="http://schemas.openxmlformats.org/officeDocument/2006/relationships/hyperlink" Target="http://newweb.zoo.gov.tw/Pager/Show/ZooData_Index_Show.aspx?Animal_ID=164" TargetMode="External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CFFFF"/>
            </a:gs>
            <a:gs pos="55000">
              <a:srgbClr val="99CCFF"/>
            </a:gs>
            <a:gs pos="100000">
              <a:srgbClr val="9999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萌萌小</a:t>
            </a:r>
            <a:r>
              <a:rPr lang="zh-TW" altLang="en-US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動物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FFFF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解說員</a:t>
            </a:r>
            <a:r>
              <a:rPr lang="en-US" altLang="zh-TW" dirty="0" smtClean="0">
                <a:solidFill>
                  <a:srgbClr val="FFFF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:</a:t>
            </a:r>
            <a:r>
              <a:rPr lang="zh-TW" altLang="en-US" dirty="0" smtClean="0">
                <a:solidFill>
                  <a:srgbClr val="FFFF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菲菲</a:t>
            </a:r>
            <a:endParaRPr lang="zh-TW" altLang="en-US" dirty="0">
              <a:solidFill>
                <a:srgbClr val="FFFFFF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2215256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 advTm="3000">
        <p15:prstTrans prst="origami"/>
      </p:transition>
    </mc:Choice>
    <mc:Fallback>
      <p:transition spd="slow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CFFFF"/>
            </a:gs>
            <a:gs pos="55000">
              <a:srgbClr val="99CCFF"/>
            </a:gs>
            <a:gs pos="100000">
              <a:srgbClr val="9999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小貓熊</a:t>
            </a:r>
            <a:endParaRPr lang="zh-TW" altLang="en-US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外表</a:t>
            </a:r>
            <a:r>
              <a:rPr lang="en-US" altLang="zh-TW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:</a:t>
            </a:r>
            <a:r>
              <a:rPr lang="zh-TW" altLang="en-US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身體為</a:t>
            </a:r>
            <a:r>
              <a:rPr lang="zh-TW" altLang="en-US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深棕色，四肢為黑色</a:t>
            </a:r>
            <a:r>
              <a:rPr lang="zh-TW" altLang="en-US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，眼睛</a:t>
            </a:r>
            <a:r>
              <a:rPr lang="zh-TW" altLang="en-US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邊緣為黑色，</a:t>
            </a:r>
            <a:r>
              <a:rPr lang="zh-TW" altLang="en-US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尾部為黑白</a:t>
            </a:r>
            <a:r>
              <a:rPr lang="zh-TW" altLang="en-US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相間</a:t>
            </a:r>
            <a:r>
              <a:rPr lang="zh-TW" altLang="en-US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。</a:t>
            </a:r>
            <a:endParaRPr lang="en-US" altLang="zh-TW" dirty="0" smtClean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  <a:p>
            <a:r>
              <a:rPr lang="zh-TW" altLang="en-US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喜歡</a:t>
            </a:r>
            <a:r>
              <a:rPr lang="zh-TW" altLang="en-US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吃</a:t>
            </a:r>
            <a:r>
              <a:rPr lang="en-US" altLang="zh-TW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:</a:t>
            </a:r>
            <a:r>
              <a:rPr lang="zh-TW" altLang="en-US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雜食性</a:t>
            </a:r>
            <a:r>
              <a:rPr lang="zh-TW" altLang="en-US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，</a:t>
            </a:r>
            <a:r>
              <a:rPr lang="zh-TW" altLang="en-US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吃</a:t>
            </a:r>
            <a:r>
              <a:rPr lang="zh-TW" altLang="en-US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筍尖</a:t>
            </a:r>
            <a:r>
              <a:rPr lang="zh-TW" altLang="en-US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、草、根、水果、橡實、昆蟲、蛋、小鳥等。本園餵食竹葉、蘋果、番石榴、胡蘿蔔、吐司麵包、</a:t>
            </a:r>
            <a:r>
              <a:rPr lang="zh-TW" altLang="en-US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雞蛋。</a:t>
            </a:r>
            <a:endParaRPr lang="en-US" altLang="zh-TW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pic>
        <p:nvPicPr>
          <p:cNvPr id="1034" name="Picture 10" descr="å°è²ç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6415" y="1740694"/>
            <a:ext cx="3162300" cy="2260600"/>
          </a:xfrm>
          <a:prstGeom prst="cube">
            <a:avLst/>
          </a:prstGeom>
          <a:noFill/>
          <a:ln>
            <a:noFill/>
          </a:ln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206357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 advTm="3000">
        <p15:prstTrans prst="origami"/>
      </p:transition>
    </mc:Choice>
    <mc:Fallback>
      <p:transition spd="slow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CFFFF"/>
            </a:gs>
            <a:gs pos="55000">
              <a:srgbClr val="99CCFF"/>
            </a:gs>
            <a:gs pos="100000">
              <a:srgbClr val="9999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鼬獾</a:t>
            </a:r>
            <a:endParaRPr lang="zh-TW" altLang="en-US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外表</a:t>
            </a:r>
            <a:r>
              <a:rPr lang="en-US" altLang="zh-TW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:</a:t>
            </a:r>
            <a:r>
              <a:rPr lang="zh-TW" altLang="en-US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四肢短，腳寬大</a:t>
            </a:r>
            <a:r>
              <a:rPr lang="zh-TW" altLang="en-US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，</a:t>
            </a:r>
            <a:r>
              <a:rPr lang="zh-TW" altLang="en-US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會</a:t>
            </a:r>
            <a:r>
              <a:rPr lang="zh-TW" altLang="en-US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挖掘。白色</a:t>
            </a:r>
            <a:r>
              <a:rPr lang="zh-TW" altLang="en-US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長</a:t>
            </a:r>
            <a:r>
              <a:rPr lang="zh-TW" altLang="en-US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毛，</a:t>
            </a:r>
            <a:r>
              <a:rPr lang="zh-TW" altLang="en-US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鼻子為粉紅色。耳圓</a:t>
            </a:r>
            <a:r>
              <a:rPr lang="zh-TW" altLang="en-US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， 背部為</a:t>
            </a:r>
            <a:r>
              <a:rPr lang="zh-TW" altLang="en-US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灰棕色到棕黑色，腹部顏色較</a:t>
            </a:r>
            <a:r>
              <a:rPr lang="zh-TW" altLang="en-US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淺。</a:t>
            </a:r>
            <a:endParaRPr lang="en-US" altLang="zh-TW" dirty="0" smtClean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  <a:p>
            <a:r>
              <a:rPr lang="zh-TW" altLang="en-US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喜歡吃</a:t>
            </a:r>
            <a:r>
              <a:rPr lang="en-US" altLang="zh-TW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:</a:t>
            </a:r>
            <a:r>
              <a:rPr lang="zh-TW" altLang="en-US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雜食性。食物包括小型脊椎動物、昆蟲、蚯蚓、果實。</a:t>
            </a:r>
            <a:endParaRPr lang="en-US" altLang="zh-TW" dirty="0" smtClean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  <a:p>
            <a:pPr marL="0" indent="0">
              <a:buNone/>
            </a:pPr>
            <a:endParaRPr lang="zh-TW" altLang="en-US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pic>
        <p:nvPicPr>
          <p:cNvPr id="1026" name="Picture 2" descr="é¼¬ç¾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4193" y="2201929"/>
            <a:ext cx="3048000" cy="1993900"/>
          </a:xfrm>
          <a:prstGeom prst="can">
            <a:avLst/>
          </a:prstGeom>
          <a:noFill/>
          <a:ln w="12700">
            <a:noFill/>
          </a:ln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374542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 advTm="3000">
        <p15:prstTrans prst="origami"/>
      </p:transition>
    </mc:Choice>
    <mc:Fallback>
      <p:transition spd="slow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CFFFF"/>
            </a:gs>
            <a:gs pos="55000">
              <a:srgbClr val="99CCFF"/>
            </a:gs>
            <a:gs pos="100000">
              <a:srgbClr val="9999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資料來源</a:t>
            </a:r>
            <a:endParaRPr lang="zh-TW" altLang="en-US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小貓熊</a:t>
            </a:r>
            <a:endParaRPr lang="en-US" altLang="zh-TW" dirty="0" smtClean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  <a:p>
            <a:r>
              <a:rPr lang="en-US" altLang="zh-TW" dirty="0">
                <a:latin typeface="清松手寫體1" panose="00000500000000000000" pitchFamily="2" charset="-120"/>
                <a:ea typeface="清松手寫體1" panose="00000500000000000000" pitchFamily="2" charset="-120"/>
                <a:hlinkClick r:id="rId2"/>
              </a:rPr>
              <a:t>http://</a:t>
            </a:r>
            <a:r>
              <a:rPr lang="en-US" altLang="zh-TW" dirty="0" smtClean="0">
                <a:latin typeface="清松手寫體1" panose="00000500000000000000" pitchFamily="2" charset="-120"/>
                <a:ea typeface="清松手寫體1" panose="00000500000000000000" pitchFamily="2" charset="-120"/>
                <a:hlinkClick r:id="rId2"/>
              </a:rPr>
              <a:t>newweb.zoo.gov.tw/Pager/Show/ZooData_Index_Show.aspx?Animal_ID=164</a:t>
            </a:r>
            <a:endParaRPr lang="en-US" altLang="zh-TW" dirty="0" smtClean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  <a:p>
            <a:r>
              <a:rPr lang="zh-TW" altLang="en-US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鼬獾</a:t>
            </a:r>
            <a:endParaRPr lang="en-US" altLang="zh-TW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  <a:p>
            <a:r>
              <a:rPr lang="en-US" altLang="zh-TW" dirty="0">
                <a:latin typeface="清松手寫體1" panose="00000500000000000000" pitchFamily="2" charset="-120"/>
                <a:ea typeface="清松手寫體1" panose="00000500000000000000" pitchFamily="2" charset="-120"/>
                <a:hlinkClick r:id="rId3"/>
              </a:rPr>
              <a:t>http://newweb.zoo.gov.tw/Pager/Show/ZooData_Index_Show.aspx?Animal_ID=410</a:t>
            </a:r>
            <a:endParaRPr lang="en-US" altLang="zh-TW" dirty="0" smtClean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  <a:p>
            <a:pPr marL="0" indent="0">
              <a:buNone/>
            </a:pPr>
            <a:endParaRPr lang="en-US" altLang="zh-TW" dirty="0" smtClean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83819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 advTm="3000">
        <p15:prstTrans prst="origami"/>
      </p:transition>
    </mc:Choice>
    <mc:Fallback>
      <p:transition spd="slow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小水滴">
  <a:themeElements>
    <a:clrScheme name="小水滴">
      <a:dk1>
        <a:sysClr val="windowText" lastClr="000000"/>
      </a:dk1>
      <a:lt1>
        <a:sysClr val="window" lastClr="FFFFFF"/>
      </a:lt1>
      <a:dk2>
        <a:srgbClr val="4B4B4B"/>
      </a:dk2>
      <a:lt2>
        <a:srgbClr val="B5B5B5"/>
      </a:lt2>
      <a:accent1>
        <a:srgbClr val="9AC43E"/>
      </a:accent1>
      <a:accent2>
        <a:srgbClr val="44BA98"/>
      </a:accent2>
      <a:accent3>
        <a:srgbClr val="43A9D9"/>
      </a:accent3>
      <a:accent4>
        <a:srgbClr val="6274D8"/>
      </a:accent4>
      <a:accent5>
        <a:srgbClr val="AB54D7"/>
      </a:accent5>
      <a:accent6>
        <a:srgbClr val="D15B37"/>
      </a:accent6>
      <a:hlink>
        <a:srgbClr val="BFE962"/>
      </a:hlink>
      <a:folHlink>
        <a:srgbClr val="C0D591"/>
      </a:folHlink>
    </a:clrScheme>
    <a:fontScheme name="小水滴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小水滴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892FADA9-420D-4323-A7A4-C1060166525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TM04033925[[fn=小水滴]]</Template>
  <TotalTime>74</TotalTime>
  <Words>137</Words>
  <Application>Microsoft Office PowerPoint</Application>
  <PresentationFormat>如螢幕大小 (4:3)</PresentationFormat>
  <Paragraphs>13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Tw Cen MT</vt:lpstr>
      <vt:lpstr>清松手寫體1</vt:lpstr>
      <vt:lpstr>新細明體</vt:lpstr>
      <vt:lpstr>Arial</vt:lpstr>
      <vt:lpstr>小水滴</vt:lpstr>
      <vt:lpstr>萌萌小動物</vt:lpstr>
      <vt:lpstr>小貓熊</vt:lpstr>
      <vt:lpstr>鼬獾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萌萌小貓熊</dc:title>
  <dc:creator>Windows 使用者</dc:creator>
  <cp:lastModifiedBy>Windows 使用者</cp:lastModifiedBy>
  <cp:revision>10</cp:revision>
  <dcterms:created xsi:type="dcterms:W3CDTF">2019-12-30T03:35:31Z</dcterms:created>
  <dcterms:modified xsi:type="dcterms:W3CDTF">2020-01-13T03:46:12Z</dcterms:modified>
</cp:coreProperties>
</file>