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30T03:52:35.6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82 195 0,'27'0'468,"0"0"-452,55-27-16,-28 27 16,28 0-16,-28 0 15,28 0-15,-27 0 16,-1 0-16,0 0 16,0 0-16,28 0 15,0 0-15,0 0 16,-28 0-16,0 0 15,28 27-15,-55-27 16,0 0 0,1 0-16,-28 28 31,27-28 16,0 0 0,1 0-47,26 0 15,0 0 1,28 0-16,-28 27 0,28-27 16,-55 0-16,55 27 15,-55-27 1,27 0-16,-27 0 15,1 0-15,26 0 16,-27 0-16,1 0 16,-1 0-1,0 0-15,1 0 16,-1 0 0,0 0 46,0 0-46,27 0-1,1 0 1,26 0-16,1 0 16,-27 0-16,-28 0 15,0 0-15,27 0 16,-27 0-1,1 0-15,-1 0 16,0 0 0,0 0-1,1 0 1,-1 0 0,0 0-1,1 0-15,-1 0 16,0 0-16,0 0 15,0 0 1,0 0-16,0 0 31,1 0-31,26 0 16,-27 0 0,1 0-1,-1 0-15,0-27 16,1 27-1,-1 0-15,0 0 16,27 0 0,-27 0-16,-27-27 15,55 27-15,-28 0 16,-27-28-16,27 28 16,0 0-16,1 0 31,-28-27 0,-109 0 391,27 27-406,1-27-16,-1 27 15,0-27-15,0 27 16,1-27-16,-28 27 15,0 0-15,27 0 16,1-27-16,27 27 16,27 0-16,-1 0 15,-26 0-15,54-28 16,-28 28 0,1 0 155,0 0-124,0 0-47,-1 0 16,1 0 0,0 0-16,0 0 15,0 0 1,-55 28-16,55-28 15,-28 0-15,-26 27 16,-1-27-16,28 0 16,0 27-16,-28-27 15,54 0-15,1 0 16,0 0 62,0 0-47,-1 0-15,1 0 0,0 27-16,0-27 15,0 0 1,-55 0-16,0 0 15,1 0-15,-28 0 16,28 0-16,-1 0 16,27 0-16,1-27 15,-1 27-15,28 0 16,0 0-16,0 0 16,-27 0-1,54-27-15,-28 27 16,1 0 109,0 0-78,-1 0 0,1 0-16,54 27 266,-27 0-282,28 0-15,-28 0 16,0 0-16,27 1 16,0-1-1,1-27 16,-28 27-31,27-27 219,-27 27-219,27 1 16,0-28-16,27 27 15,-27 0-15,1-27 16,26 28-16,-27-1 16,28-27-16,0 27 15,26 28-15,0-28 16,56 0-16,-55 28 16,-1-28-16,-54-27 15,27 0-15,1 0 203,27 0-203,-28 0 16,28-27-16,-28-1 16,-27 28-16,28-27 15,-28 27 1,-27-27-16,27 27 15,0 0 17,1 0-32,-1 0 15,-27-27 1,27 27-16,28 0 16,-28-28-1,0 28 1,0 0-16,0 0 15,0 0 1,1 0 15,-1-27-31,0 27 16,0 0 0,1 0-1,-1 0 16,0 0-15,1 0 15,-1 0-15,0 0 0,27 0-16,-27 0 15,0 0-15,28 0 16,-28 0-16,0 0 15,1 0 1,-1 0 31,0 0-31,28 0-1,-28 27-15,0-27 16,0 0-1,0 0 1,0 0 0,28 28 15,54-28-15,0 27-16,54 0 15,-54-27-15,0 27 16,-28-27-16,-26 0 15,-83 0 251,-80 0-250,26 0-16,-27 28 15,-108 26-15,53-27 16,-26 27-16,-1-25 16,1-2-16,81 0 15,27-27-15,28 0 16,26 0-16,1 0 15,0 0-15,-27 0 16,-28 0-16,-81-27 16,-82-29-16,27 2 15,28 27-15,-28-27 16,82 26-16,54 1 16,0 0-16,55 0 15,0 27 1,0 0 31,27-28 31,-54 28-78,-28-27 15,0 0-15,0 0 16,55 27-16,-54-28 16,27 1-16,-28 0 15,54 27-15,1 0 16,0 0-16,54 0 391,-27 27-376,55 0-15,-28-27 16,0 28-16,1-1 15,26 0-15,0 0 16,-27 1-16,0 26 16,28-54-16,-28 55 15,28-55-15,-55 27 16,27-27-16,-27 27 16,55-27-1,-55 27 1,27-27-16,0 0 15,0 27 1,0-27-16,0 27 16,-27 2-1,27-29-15,1 0 16,-1 0 0,0 27-16,0-27 15,1 0-15,26 27 16,-54 0-1,28-27-15,-1 0 47,0 0-31,0 28 0,0-28-1,0 0 1,0 0-16,-27 27 15,28-27-15,-1 0 16,0 27-16,28-27 16,-1 28-16,55-1 15,-28 0 1,1-27-16,0 27 16,0 1-16,-28-28 15,-27 27-15,27-27 16,-26 0-16,26 0 15,-27 0-15,28 27 16,-28-27-16,1 0 16,-28 27-1,27-27 17,0 0-17,27 0-15,0 0 16,1 27-16,-1-27 15,1 0-15,0 27 16,-1-27-16,-27 0 16,27 0-16,-27 0 15,28 0 1,-28 0-16,28 28 16,-1-28-16,1 0 15,-28 27-15,27-27 16,-27 0-1,28 0 1,-28 0 0,0 0-1,0 0-15,1 0 16,-1 0 15,0 0 16,28 0-31,-1 0-16,0 0 15,1 0-15,26 0 16,-26 0-16,-28 0 16,1 0-16,-1 0 15,0-27 1,0 27-1,0 0-15,0 0 63,-54-28 78,-27-26-141,0 27 15,-1 0-15,28 0 16,-55-1-16,27 1 15,28 0-15,-27 27 16,0-27-16,27-1 16,-1 1-16,-26 27 15,26-27-15,1 27 16,0 0 0,27-28-16,-27 28 15,-1 0 16,1 0 141,0 0-156,-54 0-16,54 0 16,-1 0-16,-26 0 15,26 0-15,1 0 16,27 28-16,-27-28 15,0 0 1,27 27 187,-28 0-203,1 28 16,0-1-16,0 1 15,-27-28-15,-28 54 16,27-26-16,-26-1 16,-1-26-16,55 26 15,-27-27-15,-1 1 16,28-1-16,0-27 16,-1 27-16,1-27 15,0 28 1,0-28 15,-1 0 78,1 0-109,0 0 16,0 0-16,-27 0 16,27 0-1,-28 0-15,0-28 16,-54-26-16,28 26 16,-28 1-16,-27-27 15,-54-1-15,53 28 16,1 0-16,28-1 15,26 1-15,27 27 16,1 0-16,27-27 16,-1 27-16,1 0 15,0 0 1,27-27 0,-27 27-1,0 0 110,54 0 78,27 0-203,-27 0 16,1 0-16,-1 0 16,-27 27-16,27-27 15,28 0 204,-28 0-203,0 0-16,28 0 15,-28 0 1,54 27 31,55-27-47,82 27 15,-27 1-15,-1-28 16,-81 0 0,-27 0-16,-55 0 0,0 0 156,1 27-156,26-27 15,0 27-15,-27-27 16,55 27-16,0 1 16,-28-28-16,28 27 15,-55-27-15,0 0 16,0 0-16,0 0 47,1 0-16,-28 27-31,27-27 16,0 0-1,0 0 1,1 0 0,-1 0 30,0 0-46,55 0 16,-1 0-16,1 0 16,-28 0-16,-26 0 15,54 0-15,-55 0 16,-27-27 0,27 27-1,0 0-15,0-27 16,27 27-16,-26 0 15,-1-28 1,0 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30T03:52:54.46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136 298 0,'28'0'188,"-28"-26"-95,26 26-46,2-27-31,53 27 249,28 0-265,1 0 16,-30 0-16,2 0 16,27 0-16,-27 0 15,-1 0 1,1 0-16,0 0 16,-28 0-16,-26 0 15,-1 0 48,28-27-48,-1 27-15,27-27 16,-54 27-16,1 0 16,26-27-16,-27 27 187,1 0-156,-1 0-15,0 0 0,0 0 46,1 0 1,-2 0-17,2 0 33,-1 0-17,0 27 1,0-27 62,1 0-47,-1 0-16,27 0-46,-26 0-1,26-27 17,28 27-32,-28-27 15,28-1-15,-1 1 16,-26 27-16,-1-27 16,0-1-16,-26 28 15,-1 0-15,-27-27 31,-55 27 204,-26 82-220,-1-27-15,1-28 16,-1 27-16,54-54 16,-26 54-16,28-54 15,-2 26-15,1-26 16,27 28-16,-27-28 16,-1 0-1,1 27 1,0-27-16,-28 27 15,28 0 1,0-27-16,-28 0 16,29 28-16,-2-1 15,1-27-15,0 0 16,0 0-16,27 27 16,-28-27-16,1 0 31,0 28-16,0-28 1,-28 27 15,28-27-15,-27 0-16,-28 0 16,55 0-16,-28 0 15,1 0-15,-28 0 16,28 0-16,-28 0 15,28 0-15,-1 0 16,28 0-16,0 0 16,0 0-16,-1 0 31,1 0 0,0 0 16,-27 0 687,-55 0-734,27 0 16,0 0-16,1 0 16,-28 0-16,55 0 15,26 0-15,1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30T03:53:12.53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0 218 0,'55'-27'203,"-1"-1"-188,0 28-15,55-27 16,-27 27-16,27 0 16,-1 0-16,-26 0 15,-27 0-15,54 0 16,-82 0-16,27 0 15,-27 0-15,0 0 16,0 0-16,1 0 16,54 27-16,-55-27 15,0 0-15,28 28 16,-1-28-16,27 0 16,1 0-16,-55 0 15,28 0-15,-1 0 16,-27 0-16,27 0 15,-26 0 1,-1 0 0,0 0-1,0 0 17,1-28-32,26 28 15,-26 0 16,-28-27-15,54 27 0,-27 0-1,54 0-15,-53-27 16,26 0-16,-27 27 16,28 0-16,-28 0 15,1-28-15,26 28 16,-27-27-16,0 27 15,0 0-15,0 0 16,1-27 0,-1 27 46,0 0-46,0 0 93,-27 27 172,0 0-265,0 1 31,0-1-47,0 0 16,0 0-1,0 1 1,0-1-1,0 0-15,0 28 32,0-28-17,0 0 1,0 0 31,-27 0-47,27 0 15,0 1-15,-27 26 16,0-27-16,-1 1 16,28-1-1,-27-27 32,27 27-31,-27-27-1,0 0 1,0 0 0,0 0-1,0 0 1,-28 0-16,28 0 16,-28-27-16,1 0 15,-28-1-15,28 1 16,0 0-16,26 27 15,-26-27-15,26 27 16,28-28 0,-27 28-16,0 0 15,0-27 1,-1 27 0,1 0 15,0 0-16,0 0 32,0 0-31,-27 0 0,26 0-16,-26 27 15,-1-27-15,28 28 16,-27-28-16,27 54 15,-28-54-15,1 27 16,27-27-16,-28 28 16,28-28-1,27 27-15,-28-27 16,1 0-16,0 0 16,0 0 30,27 27-30,-54-27 0,27 28-1,-28-28 1,1 0-16,-1 0 16,0 0-1,28 0-15,0 27 16,0-27 15,0 0-15,0 0-1,0 0 17,-1 0-17,1 0-15,0 0 16,0 0-1,-1 0-15,1-27 16,0 27-16,-1-28 16,1 28-1,27-27-15,-27 27 16,27-27 62,-27 27-62,27-28 15,-27 28-31,0-27 16,27 0-16,-27 0 15,-1 27 32,28-28-16,28 28 188,-1-27-219,0 27 16,27-27-1,-27 27 1,28 0 0,-28 0-1,28-27-15,-1 27 16,28 0-16,26-27 15,56 27-15,-55-27 16,-1 0-16,-26 27 16,0 0-16,-55 0 15,0-28-15,28 28 16,-28 0 0,0-27-1,0 27 1,0 0-1,0 0 17,28 0-32,27-27 15,-1 27-15,-27-28 16,-26 28-16,-1 0 16,0 0-1,0 0-15,1 0 16,-1 0-1,28 0 1,-55-27 0,27 27-16,0 0 31,0 0 0,0 0-15,0 0 15,0 0-31,1 0 16,26 0-16,1 27 15,27-27-15,-28 0 16,27 28-16,-26-28 16,-28 0-16,55 0 15,-28 27-15,-26-27 16,-1 0-1,0 0-15,0 0 32,0 27-17,0-27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30T03:53:13.73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0,'54'0'172,"28"27"-156,-54-27-16,26 0 16,27 0-16,-54 0 15,1 0 1,-1 0-16,0 0 31,0 0-31,28 0 16,27 0-16,-1 0 15,-27 0-15,-26 0 16,26 0-16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1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8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4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24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29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3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3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8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98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0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50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05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9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47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51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9E1E34-C39C-46CE-AE54-77AD90F24FB4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8C49E4-57F7-450D-B556-D442D14DDE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23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老虎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資料蒐集：陳先生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筆跡 3"/>
              <p14:cNvContentPartPr/>
              <p14:nvPr/>
            </p14:nvContentPartPr>
            <p14:xfrm>
              <a:off x="3889505" y="2883562"/>
              <a:ext cx="1356750" cy="56349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1615" y="2787427"/>
                <a:ext cx="1452889" cy="755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筆跡 4"/>
              <p14:cNvContentPartPr/>
              <p14:nvPr/>
            </p14:nvContentPartPr>
            <p14:xfrm>
              <a:off x="4722185" y="3600412"/>
              <a:ext cx="911520" cy="198990"/>
            </p14:xfrm>
          </p:contentPart>
        </mc:Choice>
        <mc:Fallback xmlns="">
          <p:pic>
            <p:nvPicPr>
              <p:cNvPr id="5" name="筆跡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286" y="3504682"/>
                <a:ext cx="1007678" cy="390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筆跡 6"/>
              <p14:cNvContentPartPr/>
              <p14:nvPr/>
            </p14:nvContentPartPr>
            <p14:xfrm>
              <a:off x="3693485" y="3551542"/>
              <a:ext cx="989820" cy="247050"/>
            </p14:xfrm>
          </p:contentPart>
        </mc:Choice>
        <mc:Fallback xmlns="">
          <p:pic>
            <p:nvPicPr>
              <p:cNvPr id="7" name="筆跡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5579" y="3455527"/>
                <a:ext cx="1085992" cy="4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筆跡 7"/>
              <p14:cNvContentPartPr/>
              <p14:nvPr/>
            </p14:nvContentPartPr>
            <p14:xfrm>
              <a:off x="4163825" y="3767002"/>
              <a:ext cx="284310" cy="999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5899" y="3671740"/>
                <a:ext cx="380521" cy="2005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764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b="0" i="0" dirty="0" smtClean="0">
                <a:solidFill>
                  <a:srgbClr val="000099"/>
                </a:solidFill>
                <a:effectLst/>
                <a:latin typeface="Arial" panose="020B0604020202020204" pitchFamily="34" charset="0"/>
              </a:rPr>
              <a:t>肉食性</a:t>
            </a:r>
            <a:endParaRPr lang="zh-TW" altLang="en-US" dirty="0"/>
          </a:p>
        </p:txBody>
      </p:sp>
      <p:pic>
        <p:nvPicPr>
          <p:cNvPr id="1026" name="Picture 2" descr="http://newweb.zoo.gov.tw/zoo-fig/20120425/%E5%AD%9F%E5%8A%A0%E6%8B%89%E8%99%8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50" y="2369055"/>
            <a:ext cx="2155370" cy="29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四角星形 4"/>
          <p:cNvSpPr/>
          <p:nvPr/>
        </p:nvSpPr>
        <p:spPr>
          <a:xfrm>
            <a:off x="6413863" y="3108960"/>
            <a:ext cx="1116490" cy="37882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54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83425" y="3415553"/>
            <a:ext cx="7886700" cy="116202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023"/>
            <a:ext cx="4992221" cy="6831105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/>
              <a:t>形態：</a:t>
            </a:r>
            <a:br>
              <a:rPr lang="zh-TW" altLang="en-US" b="1" dirty="0"/>
            </a:br>
            <a:r>
              <a:rPr lang="zh-TW" altLang="en-US" dirty="0"/>
              <a:t>大紅鶴是最大型的紅鶴。雌鳥體型及腿較雄鳥小達到</a:t>
            </a:r>
            <a:r>
              <a:rPr lang="en-US" altLang="zh-TW" dirty="0"/>
              <a:t>20﹪</a:t>
            </a:r>
            <a:r>
              <a:rPr lang="zh-TW" altLang="en-US" dirty="0"/>
              <a:t>。幼鳥灰褐色，在身體下面、翼及尾帶有一些粉紅色，嘴、腿及足褐色。在前</a:t>
            </a:r>
            <a:r>
              <a:rPr lang="en-US" altLang="zh-TW" dirty="0"/>
              <a:t>3</a:t>
            </a:r>
            <a:r>
              <a:rPr lang="zh-TW" altLang="en-US" dirty="0"/>
              <a:t>年的亞成鳥，羽色有相當的變異</a:t>
            </a:r>
            <a:r>
              <a:rPr lang="zh-TW" altLang="en-US" dirty="0" smtClean="0"/>
              <a:t>。</a:t>
            </a:r>
            <a:r>
              <a:rPr lang="zh-TW" altLang="en-US" b="1" dirty="0"/>
              <a:t>解說：</a:t>
            </a:r>
            <a:br>
              <a:rPr lang="zh-TW" altLang="en-US" b="1" dirty="0"/>
            </a:br>
            <a:r>
              <a:rPr lang="zh-TW" altLang="en-US" dirty="0"/>
              <a:t>大紅鶴生活於鹹性潟湖及鹽田，也會出現在內陸的大型鹹性湖泊。在西非會出現在沙岸及沙洲。</a:t>
            </a:r>
          </a:p>
          <a:p>
            <a:r>
              <a:rPr lang="zh-TW" altLang="en-US" dirty="0"/>
              <a:t>大紅鶴覓食時通常頭頸部完全浸入水中。</a:t>
            </a:r>
          </a:p>
          <a:p>
            <a:r>
              <a:rPr lang="zh-TW" altLang="en-US" dirty="0"/>
              <a:t>大紅鶴的巢呈火山錐狀，頂端有個淺凹。一窩</a:t>
            </a:r>
            <a:r>
              <a:rPr lang="en-US" altLang="zh-TW" dirty="0"/>
              <a:t>1</a:t>
            </a:r>
            <a:r>
              <a:rPr lang="zh-TW" altLang="en-US" dirty="0"/>
              <a:t>個蛋，少數有</a:t>
            </a:r>
            <a:r>
              <a:rPr lang="en-US" altLang="zh-TW" dirty="0"/>
              <a:t>2</a:t>
            </a:r>
            <a:r>
              <a:rPr lang="zh-TW" altLang="en-US" dirty="0"/>
              <a:t>個蛋。幼鳥要</a:t>
            </a:r>
            <a:r>
              <a:rPr lang="en-US" altLang="zh-TW" dirty="0"/>
              <a:t>5-6</a:t>
            </a:r>
            <a:r>
              <a:rPr lang="zh-TW" altLang="en-US" dirty="0"/>
              <a:t>歲後才可達性成熟。</a:t>
            </a:r>
          </a:p>
          <a:p>
            <a:r>
              <a:rPr lang="zh-TW" altLang="en-US" b="1" dirty="0"/>
              <a:t>解說：</a:t>
            </a:r>
            <a:br>
              <a:rPr lang="zh-TW" altLang="en-US" b="1" dirty="0"/>
            </a:br>
            <a:r>
              <a:rPr lang="zh-TW" altLang="en-US" dirty="0"/>
              <a:t>大紅鶴生活於鹹性潟湖及鹽田，也會出現在內陸的大型鹹性湖泊。在西非會出現在沙岸及沙洲。</a:t>
            </a:r>
          </a:p>
          <a:p>
            <a:r>
              <a:rPr lang="zh-TW" altLang="en-US" dirty="0"/>
              <a:t>大紅鶴覓食時通常頭頸部完全浸入水中。</a:t>
            </a:r>
          </a:p>
          <a:p>
            <a:r>
              <a:rPr lang="zh-TW" altLang="en-US" dirty="0"/>
              <a:t>大紅鶴的巢呈火山錐狀，頂端有個淺凹。一窩</a:t>
            </a:r>
            <a:r>
              <a:rPr lang="en-US" altLang="zh-TW" dirty="0"/>
              <a:t>1</a:t>
            </a:r>
            <a:r>
              <a:rPr lang="zh-TW" altLang="en-US" dirty="0"/>
              <a:t>個蛋，少數有</a:t>
            </a:r>
            <a:r>
              <a:rPr lang="en-US" altLang="zh-TW" dirty="0"/>
              <a:t>2</a:t>
            </a:r>
            <a:r>
              <a:rPr lang="zh-TW" altLang="en-US" dirty="0"/>
              <a:t>個蛋。幼鳥要</a:t>
            </a:r>
            <a:r>
              <a:rPr lang="en-US" altLang="zh-TW" dirty="0"/>
              <a:t>5-6</a:t>
            </a:r>
            <a:r>
              <a:rPr lang="zh-TW" altLang="en-US" dirty="0"/>
              <a:t>歲後才可達性</a:t>
            </a:r>
            <a:r>
              <a:rPr lang="zh-TW" altLang="en-US" dirty="0" smtClean="0"/>
              <a:t>成 </a:t>
            </a:r>
            <a:endParaRPr lang="zh-TW" altLang="en-US" dirty="0"/>
          </a:p>
        </p:txBody>
      </p:sp>
      <p:pic>
        <p:nvPicPr>
          <p:cNvPr id="1026" name="Picture 2" descr="大紅鶴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73" y="1586753"/>
            <a:ext cx="3028949" cy="4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閃電 5"/>
          <p:cNvSpPr/>
          <p:nvPr/>
        </p:nvSpPr>
        <p:spPr>
          <a:xfrm>
            <a:off x="6844553" y="403412"/>
            <a:ext cx="900953" cy="98163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閃電 6"/>
          <p:cNvSpPr/>
          <p:nvPr/>
        </p:nvSpPr>
        <p:spPr>
          <a:xfrm>
            <a:off x="7436224" y="255494"/>
            <a:ext cx="914400" cy="112955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閃電 7"/>
          <p:cNvSpPr/>
          <p:nvPr/>
        </p:nvSpPr>
        <p:spPr>
          <a:xfrm>
            <a:off x="6575612" y="605118"/>
            <a:ext cx="507813" cy="95474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閃電 8"/>
          <p:cNvSpPr/>
          <p:nvPr/>
        </p:nvSpPr>
        <p:spPr>
          <a:xfrm>
            <a:off x="8350624" y="255494"/>
            <a:ext cx="793376" cy="130436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916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31362"/>
              </p:ext>
            </p:extLst>
          </p:nvPr>
        </p:nvGraphicFramePr>
        <p:xfrm>
          <a:off x="1238250" y="339634"/>
          <a:ext cx="6667500" cy="4023360"/>
        </p:xfrm>
        <a:graphic>
          <a:graphicData uri="http://schemas.openxmlformats.org/drawingml/2006/table">
            <a:tbl>
              <a:tblPr/>
              <a:tblGrid>
                <a:gridCol w="6459220">
                  <a:extLst>
                    <a:ext uri="{9D8B030D-6E8A-4147-A177-3AD203B41FA5}">
                      <a16:colId xmlns:a16="http://schemas.microsoft.com/office/drawing/2014/main" val="5038464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3062477"/>
                    </a:ext>
                  </a:extLst>
                </a:gridCol>
              </a:tblGrid>
              <a:tr h="804672">
                <a:tc gridSpan="2">
                  <a:txBody>
                    <a:bodyPr/>
                    <a:lstStyle/>
                    <a:p>
                      <a:r>
                        <a:rPr lang="zh-TW" altLang="en-US" dirty="0">
                          <a:effectLst/>
                        </a:rPr>
                        <a:t/>
                      </a:r>
                      <a:br>
                        <a:rPr lang="zh-TW" altLang="en-US" dirty="0">
                          <a:effectLst/>
                        </a:rPr>
                      </a:b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31253"/>
                  </a:ext>
                </a:extLst>
              </a:tr>
              <a:tr h="3218688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effectLst/>
                        </a:rPr>
                        <a:t>臺灣位處於亞熱帶，雨量充沛、氣候溫暖；全島山巒綿亙、溪谷縱橫，造就各種地形景觀，因而在這蕞爾小島上發展出多樣化的生態環境，孕育了豐富龐雜的生物資源，並以高比例的特有種與亞種著稱。</a:t>
                      </a:r>
                    </a:p>
                    <a:p>
                      <a:pPr algn="l"/>
                      <a:r>
                        <a:rPr lang="zh-TW" altLang="en-US" dirty="0">
                          <a:effectLst/>
                        </a:rPr>
                        <a:t>本園臺灣原生動物區以臺灣原生動物與棲息環境為展示重點，展示場佈置以模擬動物原生棲地之生態環境、符合動物生物需求為原則，讓動物表現如野外般自然的生活習性，引導觀賞者更正確地認識本土野生動物，是國內野生動物保育教育的重要據點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4425212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8250" y="2401888"/>
            <a:ext cx="9144000" cy="0"/>
          </a:xfrm>
          <a:prstGeom prst="rect">
            <a:avLst/>
          </a:prstGeom>
          <a:solidFill>
            <a:srgbClr val="E6F1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�L�n������"/>
              </a:rPr>
              <a:t/>
            </a:r>
            <a:b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�L�n������"/>
              </a:rPr>
            </a:b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97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132</Words>
  <Application>Microsoft Office PowerPoint</Application>
  <PresentationFormat>如螢幕大小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�L�n������</vt:lpstr>
      <vt:lpstr>微軟正黑體</vt:lpstr>
      <vt:lpstr>新細明體</vt:lpstr>
      <vt:lpstr>Arial</vt:lpstr>
      <vt:lpstr>Garamond</vt:lpstr>
      <vt:lpstr>有機</vt:lpstr>
      <vt:lpstr>老虎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老虎</dc:title>
  <dc:creator>Windows 使用者</dc:creator>
  <cp:lastModifiedBy>Windows 使用者</cp:lastModifiedBy>
  <cp:revision>9</cp:revision>
  <dcterms:created xsi:type="dcterms:W3CDTF">2019-12-30T03:54:09Z</dcterms:created>
  <dcterms:modified xsi:type="dcterms:W3CDTF">2020-01-13T03:45:55Z</dcterms:modified>
</cp:coreProperties>
</file>