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00"/>
    <a:srgbClr val="00FFFF"/>
    <a:srgbClr val="66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佈景主題樣式 2 - 輔色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8.7178834432528857E-2"/>
          <c:y val="0.19031417033312278"/>
          <c:w val="0.888495849199058"/>
          <c:h val="0.6797999689940750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13.9</c:v>
                </c:pt>
                <c:pt idx="2">
                  <c:v>14.1</c:v>
                </c:pt>
                <c:pt idx="3">
                  <c:v>14.3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F9-4C46-872B-8A8C128DAE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FF00FF"/>
          </a:solidFill>
          <a:latin typeface="文鼎新特黑" panose="020B0609010101010101" pitchFamily="49" charset="-120"/>
          <a:ea typeface="文鼎新特黑" panose="020B0609010101010101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FF"/>
                </a:solidFill>
                <a:latin typeface="文鼎超圓" panose="020B0609010101010101" pitchFamily="49" charset="-120"/>
                <a:ea typeface="文鼎超圓" panose="020B0609010101010101" pitchFamily="49" charset="-120"/>
              </a:rPr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solidFill>
                  <a:srgbClr val="00B0F0"/>
                </a:solidFill>
                <a:latin typeface="文鼎新粗黑" panose="020B0609010101010101" pitchFamily="49" charset="-120"/>
                <a:ea typeface="文鼎新粗黑" panose="020B0609010101010101" pitchFamily="49" charset="-120"/>
              </a:rPr>
              <a:t>地球溫度的改變，氣象異常、水災、旱災、傳染病散播、物種滅絕</a:t>
            </a:r>
            <a:r>
              <a:rPr lang="en-US" altLang="zh-TW" dirty="0" smtClean="0">
                <a:solidFill>
                  <a:srgbClr val="00B0F0"/>
                </a:solidFill>
                <a:latin typeface="文鼎新粗黑" panose="020B0609010101010101" pitchFamily="49" charset="-120"/>
                <a:ea typeface="文鼎新粗黑" panose="020B0609010101010101" pitchFamily="49" charset="-120"/>
              </a:rPr>
              <a:t>...</a:t>
            </a:r>
            <a:r>
              <a:rPr lang="zh-TW" altLang="en-US" dirty="0" smtClean="0">
                <a:solidFill>
                  <a:srgbClr val="00B0F0"/>
                </a:solidFill>
                <a:latin typeface="文鼎新粗黑" panose="020B0609010101010101" pitchFamily="49" charset="-120"/>
                <a:ea typeface="文鼎新粗黑" panose="020B0609010101010101" pitchFamily="49" charset="-120"/>
              </a:rPr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0527910"/>
              </p:ext>
            </p:extLst>
          </p:nvPr>
        </p:nvGraphicFramePr>
        <p:xfrm>
          <a:off x="732559" y="872836"/>
          <a:ext cx="7678882" cy="5298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solidFill>
                  <a:srgbClr val="00B0F0"/>
                </a:solidFill>
                <a:latin typeface="文鼎新粗黑" panose="020B0609010101010101" pitchFamily="49" charset="-120"/>
                <a:ea typeface="文鼎新粗黑" panose="020B0609010101010101" pitchFamily="49" charset="-120"/>
              </a:rPr>
              <a:t>人類的文明與科技，像汽車、工廠、飛機、發電廠</a:t>
            </a:r>
            <a:r>
              <a:rPr lang="en-US" altLang="zh-TW" dirty="0" smtClean="0">
                <a:solidFill>
                  <a:srgbClr val="00B0F0"/>
                </a:solidFill>
                <a:latin typeface="文鼎新粗黑" panose="020B0609010101010101" pitchFamily="49" charset="-120"/>
                <a:ea typeface="文鼎新粗黑" panose="020B0609010101010101" pitchFamily="49" charset="-120"/>
              </a:rPr>
              <a:t>……</a:t>
            </a:r>
            <a:r>
              <a:rPr lang="zh-TW" altLang="en-US" dirty="0" smtClean="0">
                <a:solidFill>
                  <a:srgbClr val="00B0F0"/>
                </a:solidFill>
                <a:latin typeface="文鼎新粗黑" panose="020B0609010101010101" pitchFamily="49" charset="-120"/>
                <a:ea typeface="文鼎新粗黑" panose="020B0609010101010101" pitchFamily="49" charset="-120"/>
              </a:rPr>
              <a:t>等等，燃燒排放，讓地球在很短的時間內，出現了快速暖化的情形</a:t>
            </a:r>
            <a:r>
              <a:rPr lang="zh-TW" altLang="en-US" dirty="0" smtClean="0"/>
              <a:t>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912123"/>
              </p:ext>
            </p:extLst>
          </p:nvPr>
        </p:nvGraphicFramePr>
        <p:xfrm>
          <a:off x="1427018" y="1551708"/>
          <a:ext cx="6650182" cy="4509131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3325091">
                  <a:extLst>
                    <a:ext uri="{9D8B030D-6E8A-4147-A177-3AD203B41FA5}">
                      <a16:colId xmlns:a16="http://schemas.microsoft.com/office/drawing/2014/main" val="2603909459"/>
                    </a:ext>
                  </a:extLst>
                </a:gridCol>
                <a:gridCol w="3325091">
                  <a:extLst>
                    <a:ext uri="{9D8B030D-6E8A-4147-A177-3AD203B41FA5}">
                      <a16:colId xmlns:a16="http://schemas.microsoft.com/office/drawing/2014/main" val="3471761809"/>
                    </a:ext>
                  </a:extLst>
                </a:gridCol>
              </a:tblGrid>
              <a:tr h="409921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solidFill>
                            <a:srgbClr val="FF0000"/>
                          </a:solidFill>
                          <a:latin typeface="文鼎超圓" panose="020B0609010101010101" pitchFamily="49" charset="-120"/>
                          <a:ea typeface="文鼎超圓" panose="020B0609010101010101" pitchFamily="49" charset="-120"/>
                        </a:rPr>
                        <a:t>方法</a:t>
                      </a:r>
                      <a:endParaRPr lang="zh-TW" altLang="en-US" sz="2000" dirty="0">
                        <a:solidFill>
                          <a:srgbClr val="FF0000"/>
                        </a:solidFill>
                        <a:latin typeface="文鼎超圓" panose="020B0609010101010101" pitchFamily="49" charset="-120"/>
                        <a:ea typeface="文鼎超圓" panose="020B0609010101010101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solidFill>
                            <a:srgbClr val="FF0000"/>
                          </a:solidFill>
                          <a:latin typeface="文鼎超圓" panose="020B0609010101010101" pitchFamily="49" charset="-120"/>
                          <a:ea typeface="文鼎超圓" panose="020B0609010101010101" pitchFamily="49" charset="-120"/>
                        </a:rPr>
                        <a:t>口訣</a:t>
                      </a:r>
                      <a:endParaRPr lang="zh-TW" altLang="en-US" sz="2000" dirty="0">
                        <a:solidFill>
                          <a:srgbClr val="FF0000"/>
                        </a:solidFill>
                        <a:latin typeface="文鼎超圓" panose="020B0609010101010101" pitchFamily="49" charset="-120"/>
                        <a:ea typeface="文鼎超圓" panose="020B0609010101010101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425036"/>
                  </a:ext>
                </a:extLst>
              </a:tr>
              <a:tr h="409921">
                <a:tc rowSpan="10">
                  <a:txBody>
                    <a:bodyPr/>
                    <a:lstStyle/>
                    <a:p>
                      <a:r>
                        <a:rPr lang="zh-TW" altLang="en-US" sz="8000" dirty="0" smtClean="0">
                          <a:solidFill>
                            <a:srgbClr val="00FFFF"/>
                          </a:solidFill>
                          <a:latin typeface="文鼎新中特黑" panose="020B0609010101010101" pitchFamily="49" charset="-120"/>
                          <a:ea typeface="文鼎新中特黑" panose="020B0609010101010101" pitchFamily="49" charset="-120"/>
                        </a:rPr>
                        <a:t>節能減碳救地球</a:t>
                      </a:r>
                      <a:endParaRPr lang="zh-TW" altLang="en-US" sz="8000" dirty="0">
                        <a:solidFill>
                          <a:srgbClr val="00FFFF"/>
                        </a:solidFill>
                        <a:latin typeface="文鼎新中特黑" panose="020B0609010101010101" pitchFamily="49" charset="-120"/>
                        <a:ea typeface="文鼎新中特黑" panose="020B0609010101010101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00FF00"/>
                          </a:solidFill>
                        </a:rPr>
                        <a:t>冷氣控溫不外洩</a:t>
                      </a:r>
                      <a:endParaRPr lang="zh-TW" altLang="en-US" dirty="0">
                        <a:solidFill>
                          <a:srgbClr val="00FF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9883409"/>
                  </a:ext>
                </a:extLst>
              </a:tr>
              <a:tr h="40992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00FF00"/>
                          </a:solidFill>
                        </a:rPr>
                        <a:t>隨手關燈拔插頭</a:t>
                      </a:r>
                      <a:endParaRPr lang="zh-TW" altLang="en-US" dirty="0">
                        <a:solidFill>
                          <a:srgbClr val="00FF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6640206"/>
                  </a:ext>
                </a:extLst>
              </a:tr>
              <a:tr h="40992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00FF00"/>
                          </a:solidFill>
                        </a:rPr>
                        <a:t>省電燈具更省錢</a:t>
                      </a:r>
                      <a:endParaRPr lang="zh-TW" altLang="en-US" dirty="0">
                        <a:solidFill>
                          <a:srgbClr val="00FF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6931636"/>
                  </a:ext>
                </a:extLst>
              </a:tr>
              <a:tr h="40992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00FF00"/>
                          </a:solidFill>
                        </a:rPr>
                        <a:t>節能省水看標章</a:t>
                      </a:r>
                      <a:endParaRPr lang="zh-TW" altLang="en-US" dirty="0">
                        <a:solidFill>
                          <a:srgbClr val="00FF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8472859"/>
                  </a:ext>
                </a:extLst>
              </a:tr>
              <a:tr h="40992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00FF00"/>
                          </a:solidFill>
                        </a:rPr>
                        <a:t>鐵馬步行兼保健</a:t>
                      </a:r>
                      <a:endParaRPr lang="zh-TW" altLang="en-US" dirty="0">
                        <a:solidFill>
                          <a:srgbClr val="00FF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1990622"/>
                  </a:ext>
                </a:extLst>
              </a:tr>
              <a:tr h="40992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00FF00"/>
                          </a:solidFill>
                        </a:rPr>
                        <a:t>每週一天不開車</a:t>
                      </a:r>
                      <a:endParaRPr lang="zh-TW" altLang="en-US" dirty="0">
                        <a:solidFill>
                          <a:srgbClr val="00FF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7649961"/>
                  </a:ext>
                </a:extLst>
              </a:tr>
              <a:tr h="40992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00FF00"/>
                          </a:solidFill>
                        </a:rPr>
                        <a:t>選車用車助減碳</a:t>
                      </a:r>
                      <a:endParaRPr lang="zh-TW" altLang="en-US" dirty="0">
                        <a:solidFill>
                          <a:srgbClr val="00FF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5820481"/>
                  </a:ext>
                </a:extLst>
              </a:tr>
              <a:tr h="40992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00FF00"/>
                          </a:solidFill>
                        </a:rPr>
                        <a:t>多吃蔬食少吃肉</a:t>
                      </a:r>
                      <a:endParaRPr lang="zh-TW" altLang="en-US" dirty="0">
                        <a:solidFill>
                          <a:srgbClr val="00FF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4412903"/>
                  </a:ext>
                </a:extLst>
              </a:tr>
              <a:tr h="40992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00FF00"/>
                          </a:solidFill>
                        </a:rPr>
                        <a:t>自備杯筷帕與袋</a:t>
                      </a:r>
                      <a:endParaRPr lang="zh-TW" altLang="en-US" dirty="0">
                        <a:solidFill>
                          <a:srgbClr val="00FF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5776096"/>
                  </a:ext>
                </a:extLst>
              </a:tr>
              <a:tr h="40992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00FF00"/>
                          </a:solidFill>
                        </a:rPr>
                        <a:t>惜用資源顧地球</a:t>
                      </a:r>
                      <a:endParaRPr lang="zh-TW" altLang="en-US" dirty="0">
                        <a:solidFill>
                          <a:srgbClr val="00FF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5720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solidFill>
                  <a:srgbClr val="00B0F0"/>
                </a:solidFill>
                <a:latin typeface="文鼎新粗黑" panose="020B0609010101010101" pitchFamily="49" charset="-120"/>
                <a:ea typeface="文鼎新粗黑" panose="020B0609010101010101" pitchFamily="49" charset="-120"/>
              </a:rPr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1922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8" baseType="lpstr">
      <vt:lpstr>Lucida Sans</vt:lpstr>
      <vt:lpstr>文鼎超圓</vt:lpstr>
      <vt:lpstr>文鼎新中特黑</vt:lpstr>
      <vt:lpstr>文鼎新特黑</vt:lpstr>
      <vt:lpstr>文鼎新粗黑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26</cp:revision>
  <dcterms:created xsi:type="dcterms:W3CDTF">2017-12-09T08:36:57Z</dcterms:created>
  <dcterms:modified xsi:type="dcterms:W3CDTF">2019-12-03T07:55:14Z</dcterms:modified>
</cp:coreProperties>
</file>