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-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00B0F0"/>
                </a:solidFill>
                <a:latin typeface="文鼎特黑" panose="020B0609010101010101" pitchFamily="49" charset="-120"/>
                <a:ea typeface="文鼎特黑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F0000"/>
                </a:solidFill>
                <a:latin typeface="文鼎超明" panose="020B0609010101010101" pitchFamily="49" charset="-120"/>
                <a:ea typeface="文鼎超明" panose="020B0609010101010101" pitchFamily="49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C56F-A1A9-4901-8B4A-B5E36E8F8B9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AD4-F06E-4AD0-9C47-08FDED108E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339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C56F-A1A9-4901-8B4A-B5E36E8F8B9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AD4-F06E-4AD0-9C47-08FDED108E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883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C56F-A1A9-4901-8B4A-B5E36E8F8B9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AD4-F06E-4AD0-9C47-08FDED108E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6623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solidFill>
                  <a:srgbClr val="FF0000"/>
                </a:solidFill>
                <a:latin typeface="文鼎超明" panose="020B0609010101010101" pitchFamily="49" charset="-120"/>
                <a:ea typeface="文鼎超明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stretch>
              <a:fillRect/>
            </a:stretch>
          </a:blipFill>
        </p:spPr>
        <p:txBody>
          <a:bodyPr/>
          <a:lstStyle>
            <a:lvl3pPr>
              <a:defRPr>
                <a:solidFill>
                  <a:srgbClr val="FFFF00"/>
                </a:solidFill>
                <a:latin typeface="文鼎超明" panose="020B0609010101010101" pitchFamily="49" charset="-120"/>
                <a:ea typeface="文鼎超明" panose="020B0609010101010101" pitchFamily="49" charset="-120"/>
              </a:defRPr>
            </a:lvl3pPr>
            <a:lvl4pPr>
              <a:defRPr>
                <a:solidFill>
                  <a:srgbClr val="FFFF00"/>
                </a:solidFill>
                <a:latin typeface="文鼎超明" panose="020B0609010101010101" pitchFamily="49" charset="-120"/>
                <a:ea typeface="文鼎超明" panose="020B0609010101010101" pitchFamily="49" charset="-120"/>
              </a:defRPr>
            </a:lvl4pPr>
            <a:lvl5pPr>
              <a:defRPr>
                <a:solidFill>
                  <a:srgbClr val="FFFF00"/>
                </a:solidFill>
                <a:latin typeface="文鼎超明" panose="020B0609010101010101" pitchFamily="49" charset="-120"/>
                <a:ea typeface="文鼎超明" panose="020B0609010101010101" pitchFamily="49" charset="-120"/>
              </a:defRPr>
            </a:lvl5pPr>
            <a:lvl6pPr>
              <a:defRPr>
                <a:solidFill>
                  <a:srgbClr val="FFFF00"/>
                </a:solidFill>
                <a:latin typeface="文鼎超明" panose="020B0609010101010101" pitchFamily="49" charset="-120"/>
                <a:ea typeface="文鼎超明" panose="020B0609010101010101" pitchFamily="49" charset="-120"/>
              </a:defRPr>
            </a:lvl6pPr>
            <a:lvl7pPr>
              <a:defRPr>
                <a:solidFill>
                  <a:srgbClr val="FFFF00"/>
                </a:solidFill>
                <a:latin typeface="文鼎超明" panose="020B0609010101010101" pitchFamily="49" charset="-120"/>
                <a:ea typeface="文鼎超明" panose="020B0609010101010101" pitchFamily="49" charset="-120"/>
              </a:defRPr>
            </a:lvl7pPr>
          </a:lstStyle>
          <a:p>
            <a:pPr lvl="2"/>
            <a:r>
              <a:rPr lang="zh-TW" altLang="en-US" dirty="0" smtClean="0"/>
              <a:t>編輯母片文字樣式</a:t>
            </a:r>
          </a:p>
          <a:p>
            <a:pPr lvl="3"/>
            <a:r>
              <a:rPr lang="zh-TW" altLang="en-US" dirty="0" smtClean="0"/>
              <a:t>第二層</a:t>
            </a:r>
          </a:p>
          <a:p>
            <a:pPr lvl="4"/>
            <a:r>
              <a:rPr lang="zh-TW" altLang="en-US" dirty="0" smtClean="0"/>
              <a:t>第三層</a:t>
            </a:r>
          </a:p>
          <a:p>
            <a:pPr lvl="5"/>
            <a:r>
              <a:rPr lang="zh-TW" altLang="en-US" dirty="0" smtClean="0"/>
              <a:t>第四層</a:t>
            </a:r>
          </a:p>
          <a:p>
            <a:pPr lvl="6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C56F-A1A9-4901-8B4A-B5E36E8F8B9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AD4-F06E-4AD0-9C47-08FDED108E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3945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C56F-A1A9-4901-8B4A-B5E36E8F8B9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AD4-F06E-4AD0-9C47-08FDED108E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360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C56F-A1A9-4901-8B4A-B5E36E8F8B9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AD4-F06E-4AD0-9C47-08FDED108E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9006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C56F-A1A9-4901-8B4A-B5E36E8F8B9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AD4-F06E-4AD0-9C47-08FDED108E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4799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C56F-A1A9-4901-8B4A-B5E36E8F8B9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AD4-F06E-4AD0-9C47-08FDED108E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387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C56F-A1A9-4901-8B4A-B5E36E8F8B9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AD4-F06E-4AD0-9C47-08FDED108E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1794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C56F-A1A9-4901-8B4A-B5E36E8F8B9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AD4-F06E-4AD0-9C47-08FDED108E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1674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C56F-A1A9-4901-8B4A-B5E36E8F8B9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AD4-F06E-4AD0-9C47-08FDED108E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321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5C56F-A1A9-4901-8B4A-B5E36E8F8B9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3AAD4-F06E-4AD0-9C47-08FDED108E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256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5" TargetMode="External"/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動物星球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FFC000"/>
                </a:solidFill>
              </a:rPr>
              <a:t>資料整理</a:t>
            </a:r>
            <a:r>
              <a:rPr lang="en-US" altLang="zh-TW" sz="3200" dirty="0" smtClean="0">
                <a:solidFill>
                  <a:srgbClr val="FFC000"/>
                </a:solidFill>
              </a:rPr>
              <a:t>:</a:t>
            </a:r>
            <a:r>
              <a:rPr lang="zh-TW" altLang="en-US" sz="3200" dirty="0" smtClean="0">
                <a:solidFill>
                  <a:srgbClr val="FFC000"/>
                </a:solidFill>
              </a:rPr>
              <a:t>翔哥</a:t>
            </a:r>
            <a:endParaRPr lang="zh-TW" altLang="en-US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906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000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>
                <a:solidFill>
                  <a:srgbClr val="FF0000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屬於夜行</a:t>
            </a:r>
            <a:r>
              <a:rPr lang="zh-TW" altLang="en-US" dirty="0" smtClean="0">
                <a:solidFill>
                  <a:srgbClr val="FF0000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性</a:t>
            </a:r>
            <a:endParaRPr lang="en-US" altLang="zh-TW" dirty="0" smtClean="0">
              <a:solidFill>
                <a:srgbClr val="FF0000"/>
              </a:solidFill>
              <a:latin typeface="文鼎特黑" panose="020B0609010101010101" pitchFamily="49" charset="-120"/>
              <a:ea typeface="文鼎特黑" panose="020B0609010101010101" pitchFamily="49" charset="-120"/>
            </a:endParaRPr>
          </a:p>
          <a:p>
            <a:r>
              <a:rPr lang="zh-TW" altLang="en-US" dirty="0" smtClean="0">
                <a:solidFill>
                  <a:srgbClr val="FF0000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面臨絕種保育類</a:t>
            </a:r>
            <a:endParaRPr lang="en-US" altLang="zh-TW" dirty="0" smtClean="0">
              <a:solidFill>
                <a:srgbClr val="FF0000"/>
              </a:solidFill>
              <a:latin typeface="文鼎特黑" panose="020B0609010101010101" pitchFamily="49" charset="-120"/>
              <a:ea typeface="文鼎特黑" panose="020B0609010101010101" pitchFamily="49" charset="-120"/>
            </a:endParaRPr>
          </a:p>
          <a:p>
            <a:r>
              <a:rPr lang="zh-TW" altLang="en-US" dirty="0">
                <a:solidFill>
                  <a:srgbClr val="FF0000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小型囓齒類的天敵</a:t>
            </a:r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825625"/>
            <a:ext cx="4096639" cy="273655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00B0F0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968873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</a:rPr>
              <a:t>梅花鹿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0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非保育類</a:t>
            </a:r>
            <a:r>
              <a:rPr lang="zh-TW" altLang="en-US" dirty="0" smtClean="0">
                <a:solidFill>
                  <a:srgbClr val="FFC0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野生動物</a:t>
            </a:r>
            <a:endParaRPr lang="en-US" altLang="zh-TW" dirty="0" smtClean="0">
              <a:solidFill>
                <a:srgbClr val="FFC00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  <a:p>
            <a:r>
              <a:rPr lang="zh-TW" altLang="en-US" dirty="0">
                <a:solidFill>
                  <a:srgbClr val="FFC0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毛色為褐色至紅棕色，背部和體側佈滿</a:t>
            </a:r>
            <a:r>
              <a:rPr lang="en-US" altLang="zh-TW" dirty="0">
                <a:solidFill>
                  <a:srgbClr val="FFC0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7-8</a:t>
            </a:r>
            <a:r>
              <a:rPr lang="zh-TW" altLang="en-US" dirty="0">
                <a:solidFill>
                  <a:srgbClr val="FFC0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排白色的</a:t>
            </a:r>
            <a:r>
              <a:rPr lang="zh-TW" altLang="en-US" dirty="0" smtClean="0">
                <a:solidFill>
                  <a:srgbClr val="FFC0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斑點</a:t>
            </a:r>
            <a:endParaRPr lang="en-US" altLang="zh-TW" dirty="0" smtClean="0">
              <a:solidFill>
                <a:srgbClr val="FFC00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  <a:p>
            <a:r>
              <a:rPr lang="zh-TW" altLang="en-US" dirty="0">
                <a:solidFill>
                  <a:srgbClr val="FFC0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分佈：	西伯利亞東南方、韓國、日本、中國大陸東部及南部、琉球群島、臺灣、</a:t>
            </a:r>
            <a:r>
              <a:rPr lang="zh-TW" altLang="en-US" dirty="0" smtClean="0">
                <a:solidFill>
                  <a:srgbClr val="FFC0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越南</a:t>
            </a:r>
            <a:r>
              <a:rPr lang="zh-TW" altLang="en-US" dirty="0"/>
              <a:t>	</a:t>
            </a:r>
          </a:p>
        </p:txBody>
      </p:sp>
      <p:pic>
        <p:nvPicPr>
          <p:cNvPr id="1026" name="Picture 2" descr="æ¢è±é¹¿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981" t="-5523" r="-9855" b="-1549"/>
          <a:stretch/>
        </p:blipFill>
        <p:spPr bwMode="auto">
          <a:xfrm>
            <a:off x="4558938" y="1084217"/>
            <a:ext cx="4467496" cy="4598126"/>
          </a:xfrm>
          <a:prstGeom prst="verticalScroll">
            <a:avLst/>
          </a:prstGeom>
          <a:solidFill>
            <a:srgbClr val="FFFFFF">
              <a:shade val="85000"/>
            </a:srgbClr>
          </a:solidFill>
          <a:ln w="76200">
            <a:solidFill>
              <a:srgbClr val="FFFF00"/>
            </a:solidFill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878550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穿山甲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79269" y="1825625"/>
            <a:ext cx="3886200" cy="4351338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哺乳</a:t>
            </a:r>
            <a:r>
              <a:rPr lang="zh-TW" altLang="en-US" dirty="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綱</a:t>
            </a:r>
          </a:p>
          <a:p>
            <a:r>
              <a:rPr lang="zh-TW" altLang="en-US" dirty="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鱗甲目</a:t>
            </a:r>
          </a:p>
          <a:p>
            <a:r>
              <a:rPr lang="zh-TW" altLang="en-US" dirty="0" smtClean="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穿山甲科</a:t>
            </a:r>
            <a:endParaRPr lang="en-US" altLang="zh-TW" dirty="0" smtClean="0">
              <a:solidFill>
                <a:srgbClr val="00B0F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  <a:p>
            <a:r>
              <a:rPr lang="zh-TW" altLang="en-US" dirty="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口腔中沒有牙齒</a:t>
            </a:r>
            <a:r>
              <a:rPr lang="zh-TW" altLang="en-US" dirty="0"/>
              <a:t>。	</a:t>
            </a:r>
          </a:p>
        </p:txBody>
      </p:sp>
      <p:pic>
        <p:nvPicPr>
          <p:cNvPr id="1026" name="Picture 2" descr="ç©¿å±±ç²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1825" y="1690689"/>
            <a:ext cx="4233525" cy="28279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76200">
            <a:solidFill>
              <a:srgbClr val="00B0F0"/>
            </a:solidFill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536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4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資料來源</a:t>
            </a:r>
            <a:endParaRPr lang="zh-TW" altLang="en-US" dirty="0">
              <a:solidFill>
                <a:schemeClr val="accent4"/>
              </a:solidFill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石虎</a:t>
            </a: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newweb.zoo.gov.tw/Pager/Show/ZooData_Index_Show.aspx?Animal_ID=10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>
                <a:hlinkClick r:id="rId3"/>
              </a:rPr>
              <a:t>http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newweb.zoo.gov.tw/Pager/Show/ZooData_Index_Show.aspx?Animal_ID=15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793311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70</Words>
  <Application>Microsoft Office PowerPoint</Application>
  <PresentationFormat>如螢幕大小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4" baseType="lpstr">
      <vt:lpstr>文鼎特黑</vt:lpstr>
      <vt:lpstr>文鼎特圓</vt:lpstr>
      <vt:lpstr>文鼎超明</vt:lpstr>
      <vt:lpstr>文鼎超圓</vt:lpstr>
      <vt:lpstr>新細明體</vt:lpstr>
      <vt:lpstr>Arial</vt:lpstr>
      <vt:lpstr>Calibri</vt:lpstr>
      <vt:lpstr>Calibri Light</vt:lpstr>
      <vt:lpstr>Office 佈景主題</vt:lpstr>
      <vt:lpstr>動物星球 </vt:lpstr>
      <vt:lpstr>石虎</vt:lpstr>
      <vt:lpstr>梅花鹿</vt:lpstr>
      <vt:lpstr>穿山甲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動物星球</dc:title>
  <dc:creator>Windows 使用者</dc:creator>
  <cp:lastModifiedBy>Windows 使用者</cp:lastModifiedBy>
  <cp:revision>9</cp:revision>
  <dcterms:created xsi:type="dcterms:W3CDTF">2019-12-24T07:32:35Z</dcterms:created>
  <dcterms:modified xsi:type="dcterms:W3CDTF">2020-01-07T07:53:22Z</dcterms:modified>
</cp:coreProperties>
</file>