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66" r:id="rId4"/>
    <p:sldId id="267" r:id="rId5"/>
    <p:sldId id="259" r:id="rId6"/>
    <p:sldId id="260" r:id="rId7"/>
    <p:sldId id="261" r:id="rId8"/>
    <p:sldId id="262" r:id="rId9"/>
    <p:sldId id="263" r:id="rId10"/>
    <p:sldId id="264" r:id="rId11"/>
    <p:sldId id="257" r:id="rId12"/>
    <p:sldId id="258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0893A-E81F-41BB-B242-BEB9BAF4F081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13334-E7D0-4AEC-927D-D9D2EA3F83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3267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0893A-E81F-41BB-B242-BEB9BAF4F081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13334-E7D0-4AEC-927D-D9D2EA3F83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7646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0893A-E81F-41BB-B242-BEB9BAF4F081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13334-E7D0-4AEC-927D-D9D2EA3F83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04271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0893A-E81F-41BB-B242-BEB9BAF4F081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13334-E7D0-4AEC-927D-D9D2EA3F83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2705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0893A-E81F-41BB-B242-BEB9BAF4F081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13334-E7D0-4AEC-927D-D9D2EA3F83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5293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0893A-E81F-41BB-B242-BEB9BAF4F081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13334-E7D0-4AEC-927D-D9D2EA3F83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70414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0893A-E81F-41BB-B242-BEB9BAF4F081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13334-E7D0-4AEC-927D-D9D2EA3F83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2455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0893A-E81F-41BB-B242-BEB9BAF4F081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13334-E7D0-4AEC-927D-D9D2EA3F83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9546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0893A-E81F-41BB-B242-BEB9BAF4F081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13334-E7D0-4AEC-927D-D9D2EA3F83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3532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0893A-E81F-41BB-B242-BEB9BAF4F081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13334-E7D0-4AEC-927D-D9D2EA3F83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6766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0893A-E81F-41BB-B242-BEB9BAF4F081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13334-E7D0-4AEC-927D-D9D2EA3F83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94328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E0893A-E81F-41BB-B242-BEB9BAF4F081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13334-E7D0-4AEC-927D-D9D2EA3F83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31101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sz="1600" dirty="0" smtClean="0"/>
              <a:t>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</a:t>
            </a:r>
            <a:endParaRPr lang="zh-TW" altLang="en-US" sz="16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02037"/>
            <a:ext cx="6858000" cy="1988866"/>
          </a:xfrm>
        </p:spPr>
        <p:txBody>
          <a:bodyPr>
            <a:noAutofit/>
          </a:bodyPr>
          <a:lstStyle/>
          <a:p>
            <a:r>
              <a:rPr lang="en-US" altLang="zh-TW" dirty="0" smtClean="0"/>
              <a:t>OMFGOMFGOMFGOMFGOMFGOMFGOMFGOMFGOMFGOMFGOMFGOMFGOMFGOMFGOMFGOMFGOMOOOOOOOOOOOOOOOOOOOOOOOOOOOOOOOOOMMMMMMMMMMMMMMMMMMMMMMMMMFFFFFFFFFFFFFFFFFFFFFFFFFFFFFFFFFFFFFFFFFFFFFFFFGGGGGGGGGGGGGGGGGGGGGGGGGGGGGGGGGG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62054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0"/>
            <a:ext cx="2949178" cy="457200"/>
          </a:xfrm>
        </p:spPr>
        <p:txBody>
          <a:bodyPr>
            <a:normAutofit fontScale="90000"/>
          </a:bodyPr>
          <a:lstStyle/>
          <a:p>
            <a:r>
              <a:rPr lang="zh-TW" altLang="en-US" dirty="0"/>
              <a:t>領角鴞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202238" y="3879669"/>
            <a:ext cx="2661602" cy="2717073"/>
          </a:xfrm>
          <a:prstGeom prst="rect">
            <a:avLst/>
          </a:prstGeom>
        </p:spPr>
      </p:pic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0" y="457200"/>
            <a:ext cx="3579019" cy="6400800"/>
          </a:xfrm>
        </p:spPr>
        <p:txBody>
          <a:bodyPr/>
          <a:lstStyle/>
          <a:p>
            <a:r>
              <a:rPr lang="zh-TW" altLang="en-US" dirty="0"/>
              <a:t>形態：	眼睛為橙紅色，有一對豎立如耳朵的角羽，全身為灰褐色，有不規則的黑色斑紋，顏盤</a:t>
            </a:r>
            <a:r>
              <a:rPr lang="en-US" altLang="zh-TW" dirty="0"/>
              <a:t>(</a:t>
            </a:r>
            <a:r>
              <a:rPr lang="zh-TW" altLang="en-US" dirty="0"/>
              <a:t>面部</a:t>
            </a:r>
            <a:r>
              <a:rPr lang="en-US" altLang="zh-TW" dirty="0"/>
              <a:t>)</a:t>
            </a:r>
            <a:r>
              <a:rPr lang="zh-TW" altLang="en-US" dirty="0"/>
              <a:t>為灰色，盤緣為黑褐色。</a:t>
            </a:r>
          </a:p>
          <a:p>
            <a:r>
              <a:rPr lang="zh-TW" altLang="en-US" dirty="0"/>
              <a:t>分佈：	臺灣海拔</a:t>
            </a:r>
            <a:r>
              <a:rPr lang="en-US" altLang="zh-TW" dirty="0"/>
              <a:t>1,200</a:t>
            </a:r>
            <a:r>
              <a:rPr lang="zh-TW" altLang="en-US" dirty="0"/>
              <a:t>公尺以下的森林。</a:t>
            </a:r>
          </a:p>
          <a:p>
            <a:r>
              <a:rPr lang="zh-TW" altLang="en-US" dirty="0"/>
              <a:t>食性：	獵捕昆蟲、鳥類和小型哺乳動物為食。本園餵食生腱丁、小白鼠、磷鈣粉。</a:t>
            </a:r>
          </a:p>
          <a:p>
            <a:r>
              <a:rPr lang="zh-TW" altLang="en-US" dirty="0"/>
              <a:t>解說：	</a:t>
            </a:r>
          </a:p>
          <a:p>
            <a:r>
              <a:rPr lang="zh-TW" altLang="en-US" dirty="0"/>
              <a:t>領角鴞棲息在低海拔的闊葉林中，是臺灣海拔分布最低，且生活環境最接近人類的鴟鴞科鳥類。</a:t>
            </a:r>
          </a:p>
          <a:p>
            <a:r>
              <a:rPr lang="zh-TW" altLang="en-US" dirty="0"/>
              <a:t>領角鴞為夜行性動物，白天多半在枝幹上休息。</a:t>
            </a:r>
          </a:p>
          <a:p>
            <a:r>
              <a:rPr lang="zh-TW" altLang="en-US" dirty="0"/>
              <a:t>領角鴞叫聲低沉單調，一般為「呼</a:t>
            </a:r>
            <a:r>
              <a:rPr lang="en-US" altLang="zh-TW" dirty="0"/>
              <a:t>~</a:t>
            </a:r>
            <a:r>
              <a:rPr lang="zh-TW" altLang="en-US" dirty="0"/>
              <a:t>呼</a:t>
            </a:r>
            <a:r>
              <a:rPr lang="en-US" altLang="zh-TW" dirty="0"/>
              <a:t>~</a:t>
            </a:r>
            <a:r>
              <a:rPr lang="zh-TW" altLang="en-US" dirty="0"/>
              <a:t>呼</a:t>
            </a:r>
            <a:r>
              <a:rPr lang="en-US" altLang="zh-TW" dirty="0"/>
              <a:t>~</a:t>
            </a:r>
            <a:r>
              <a:rPr lang="zh-TW" altLang="en-US" dirty="0"/>
              <a:t>」聲。</a:t>
            </a:r>
          </a:p>
          <a:p>
            <a:endParaRPr lang="zh-TW" altLang="en-US" dirty="0"/>
          </a:p>
        </p:txBody>
      </p:sp>
      <p:pic>
        <p:nvPicPr>
          <p:cNvPr id="2050" name="Picture 2" descr="ãé²æçå·¨äººãçåçæå°çµæ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7943" y="705394"/>
            <a:ext cx="3674382" cy="2194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15492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2101487" cy="1325563"/>
          </a:xfrm>
        </p:spPr>
        <p:txBody>
          <a:bodyPr/>
          <a:lstStyle/>
          <a:p>
            <a:r>
              <a:rPr lang="zh-TW" altLang="en-US" dirty="0"/>
              <a:t>黑蜘蛛猴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1026" name="Picture 2" descr="é»èèç´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6320" y="1825625"/>
            <a:ext cx="3918857" cy="4312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481979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72646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0"/>
            <a:ext cx="2949178" cy="535577"/>
          </a:xfrm>
        </p:spPr>
        <p:txBody>
          <a:bodyPr>
            <a:normAutofit/>
          </a:bodyPr>
          <a:lstStyle/>
          <a:p>
            <a:r>
              <a:rPr lang="zh-TW" altLang="en-US" dirty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食蛇龜</a:t>
            </a:r>
          </a:p>
        </p:txBody>
      </p:sp>
      <p:pic>
        <p:nvPicPr>
          <p:cNvPr id="9" name="內容版面配置區 8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29388" y="3687129"/>
            <a:ext cx="3520338" cy="2142307"/>
          </a:xfrm>
          <a:prstGeom prst="rect">
            <a:avLst/>
          </a:prstGeom>
        </p:spPr>
      </p:pic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36544" y="535577"/>
            <a:ext cx="3579019" cy="6322423"/>
          </a:xfrm>
        </p:spPr>
        <p:txBody>
          <a:bodyPr>
            <a:normAutofit/>
          </a:bodyPr>
          <a:lstStyle/>
          <a:p>
            <a:r>
              <a:rPr lang="zh-TW" altLang="en-US" dirty="0">
                <a:solidFill>
                  <a:srgbClr val="FF0000"/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形態：	體型渾圓，背甲高聳呈圓拱狀，中央有一列明顯的稜脊，腹甲無缺刻，胸盾與腹盾以韌帶連接。頭部為橄欖色，頰部黃色，眼後到頸部有一條黃色縱紋，背甲為黑褐色，中央稜脊和邊緣為黃色，腹甲為暗褐色或黑色。</a:t>
            </a:r>
          </a:p>
          <a:p>
            <a:r>
              <a:rPr lang="zh-TW" altLang="en-US" dirty="0">
                <a:solidFill>
                  <a:srgbClr val="FF0000"/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分佈：	東亞的中國南部、臺灣和日本琉球南部。生活在低海拔山區和丘陵潮濕的森林底層或森林邊緣的農耕地附近。</a:t>
            </a:r>
          </a:p>
          <a:p>
            <a:r>
              <a:rPr lang="zh-TW" altLang="en-US" dirty="0">
                <a:solidFill>
                  <a:srgbClr val="FF0000"/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食性：	植物、節肢動物、蠕蟲、環節動物、軟體動物</a:t>
            </a:r>
          </a:p>
          <a:p>
            <a:r>
              <a:rPr lang="zh-TW" altLang="en-US" dirty="0">
                <a:solidFill>
                  <a:srgbClr val="FF0000"/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解說：	</a:t>
            </a:r>
          </a:p>
          <a:p>
            <a:r>
              <a:rPr lang="zh-TW" altLang="en-US" dirty="0">
                <a:solidFill>
                  <a:srgbClr val="FF0000"/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食蛇龜黑色的腹甲中央有一條縫隙，使得腹甲的前、後緣可與背甲完全閉合。</a:t>
            </a:r>
          </a:p>
          <a:p>
            <a:r>
              <a:rPr lang="zh-TW" altLang="en-US" dirty="0">
                <a:solidFill>
                  <a:srgbClr val="FF0000"/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食蛇龜通常棲息在潮濕且近水源的森林或灌叢，很少會在水中活動，屬日行性龜類。</a:t>
            </a:r>
          </a:p>
          <a:p>
            <a:r>
              <a:rPr lang="zh-TW" altLang="en-US" dirty="0">
                <a:solidFill>
                  <a:srgbClr val="FF0000"/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食蛇龜的食物以植物及無脊椎動物為主，為何稱作「食蛇龜」的緣由則已不可考。</a:t>
            </a:r>
          </a:p>
          <a:p>
            <a:endParaRPr lang="zh-TW" altLang="en-US" dirty="0"/>
          </a:p>
        </p:txBody>
      </p:sp>
      <p:pic>
        <p:nvPicPr>
          <p:cNvPr id="1028" name="Picture 4" descr="ãé²æçå·¨äººãçåçæå°çµæ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5563" y="391885"/>
            <a:ext cx="4621206" cy="2733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530316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accent1">
                    <a:lumMod val="60000"/>
                    <a:lumOff val="40000"/>
                  </a:schemeClr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石虎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zh-TW" altLang="en-US" dirty="0">
                <a:solidFill>
                  <a:srgbClr val="FF0000"/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石虎耳背的白斑是與家貓分辨的特徵之一。</a:t>
            </a:r>
          </a:p>
          <a:p>
            <a:r>
              <a:rPr lang="zh-TW" altLang="en-US" dirty="0">
                <a:solidFill>
                  <a:srgbClr val="FF0000"/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石虎為小型肉食性貓科動物，常單獨活動，屬於夜行性。白天棲息於樹洞或岩縫中，傍晚以後才出外行獵。</a:t>
            </a:r>
          </a:p>
          <a:p>
            <a:r>
              <a:rPr lang="zh-TW" altLang="en-US" dirty="0">
                <a:solidFill>
                  <a:srgbClr val="FF0000"/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石虎是小型囓齒類的天敵，對森林及農作物具有保護作用，可惜在棲息地破壞及獵捕壓力下，數量已極為稀少。</a:t>
            </a:r>
          </a:p>
          <a:p>
            <a:r>
              <a:rPr lang="zh-TW" altLang="en-US" dirty="0">
                <a:solidFill>
                  <a:srgbClr val="FF0000"/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/>
            </a:r>
            <a:br>
              <a:rPr lang="zh-TW" altLang="en-US" dirty="0">
                <a:solidFill>
                  <a:srgbClr val="FF0000"/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</a:br>
            <a:endParaRPr lang="zh-TW" altLang="en-US" dirty="0">
              <a:solidFill>
                <a:srgbClr val="FF0000"/>
              </a:solidFill>
              <a:latin typeface="文鼎中鋼筆行楷" panose="020B0602010101010101" pitchFamily="34" charset="-120"/>
              <a:ea typeface="文鼎中鋼筆行楷" panose="020B0602010101010101" pitchFamily="34" charset="-120"/>
            </a:endParaRPr>
          </a:p>
        </p:txBody>
      </p:sp>
      <p:pic>
        <p:nvPicPr>
          <p:cNvPr id="2050" name="Picture 2" descr="石虎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0350" y="4001294"/>
            <a:ext cx="3175000" cy="17960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「進擊的巨人」的圖片搜尋結果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4306" y="886755"/>
            <a:ext cx="1790700" cy="2552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9224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accent2">
                    <a:lumMod val="60000"/>
                    <a:lumOff val="40000"/>
                  </a:schemeClr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臺灣黑熊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85800" y="1690689"/>
            <a:ext cx="3886200" cy="4351338"/>
          </a:xfrm>
        </p:spPr>
        <p:txBody>
          <a:bodyPr>
            <a:normAutofit fontScale="77500" lnSpcReduction="20000"/>
          </a:bodyPr>
          <a:lstStyle/>
          <a:p>
            <a:r>
              <a:rPr lang="zh-TW" altLang="en-US" dirty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臺灣黑熊為臺灣特有亞種，是臺灣最大型的陸生哺乳動物。</a:t>
            </a:r>
          </a:p>
          <a:p>
            <a:r>
              <a:rPr lang="zh-TW" altLang="en-US" dirty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臺灣黑熊棲息地以海拔</a:t>
            </a:r>
            <a:r>
              <a:rPr lang="en-US" altLang="zh-TW" dirty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1,000-3,500</a:t>
            </a:r>
            <a:r>
              <a:rPr lang="zh-TW" altLang="en-US" dirty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公尺的森林地帶為主，活動範圍很大。黃昏或夜晚時外出覓食，白天在樹洞或岩洞中休息。</a:t>
            </a:r>
          </a:p>
          <a:p>
            <a:r>
              <a:rPr lang="zh-TW" altLang="en-US" dirty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臺灣黑熊的腳板也是像人類般平貼地面，稱為“蹠行”；然而其他大部分的大型動物，如狗、馬、象等，都是以趾頭行走，稱為“趾行” 。</a:t>
            </a:r>
          </a:p>
          <a:p>
            <a:r>
              <a:rPr lang="zh-TW" altLang="en-US" dirty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/>
            </a:r>
            <a:br>
              <a:rPr lang="zh-TW" altLang="en-US" dirty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</a:br>
            <a:endParaRPr lang="zh-TW" altLang="en-US" dirty="0">
              <a:latin typeface="文鼎中鋼筆行楷" panose="020B0602010101010101" pitchFamily="34" charset="-120"/>
              <a:ea typeface="文鼎中鋼筆行楷" panose="020B0602010101010101" pitchFamily="34" charset="-120"/>
            </a:endParaRPr>
          </a:p>
        </p:txBody>
      </p:sp>
      <p:pic>
        <p:nvPicPr>
          <p:cNvPr id="1026" name="Picture 2" descr="臺灣黑熊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9252" y="3461655"/>
            <a:ext cx="3175000" cy="18090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「進擊的巨人」的圖片搜尋結果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4216" y="1098802"/>
            <a:ext cx="3005073" cy="2112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50972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53143" y="169818"/>
            <a:ext cx="7772400" cy="1567543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進擊的動物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4539343" y="8826500"/>
            <a:ext cx="6858000" cy="1655762"/>
          </a:xfrm>
        </p:spPr>
        <p:txBody>
          <a:bodyPr/>
          <a:lstStyle/>
          <a:p>
            <a:endParaRPr lang="zh-TW" altLang="en-US" dirty="0"/>
          </a:p>
        </p:txBody>
      </p:sp>
      <p:pic>
        <p:nvPicPr>
          <p:cNvPr id="3074" name="Picture 2" descr="「進擊的巨人」的圖片搜尋結果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593" y="2438808"/>
            <a:ext cx="2095500" cy="3133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50852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accent2">
                    <a:lumMod val="60000"/>
                    <a:lumOff val="40000"/>
                  </a:schemeClr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臺灣黑熊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85800" y="1690689"/>
            <a:ext cx="3886200" cy="4351338"/>
          </a:xfrm>
        </p:spPr>
        <p:txBody>
          <a:bodyPr>
            <a:normAutofit fontScale="77500" lnSpcReduction="20000"/>
          </a:bodyPr>
          <a:lstStyle/>
          <a:p>
            <a:r>
              <a:rPr lang="zh-TW" altLang="en-US" dirty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臺灣黑熊為臺灣特有亞種，是臺灣最大型的陸生哺乳動物。</a:t>
            </a:r>
          </a:p>
          <a:p>
            <a:r>
              <a:rPr lang="zh-TW" altLang="en-US" dirty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臺灣黑熊棲息地以海拔</a:t>
            </a:r>
            <a:r>
              <a:rPr lang="en-US" altLang="zh-TW" dirty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1,000-3,500</a:t>
            </a:r>
            <a:r>
              <a:rPr lang="zh-TW" altLang="en-US" dirty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公尺的森林地帶為主，活動範圍很大。黃昏或夜晚時外出覓食，白天在樹洞或岩洞中休息。</a:t>
            </a:r>
          </a:p>
          <a:p>
            <a:r>
              <a:rPr lang="zh-TW" altLang="en-US" dirty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臺灣黑熊的腳板也是像人類般平貼地面，稱為“蹠行”；然而其他大部分的大型動物，如狗、馬、象等，都是以趾頭行走，稱為“趾行” 。</a:t>
            </a:r>
          </a:p>
          <a:p>
            <a:r>
              <a:rPr lang="zh-TW" altLang="en-US" dirty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/>
            </a:r>
            <a:br>
              <a:rPr lang="zh-TW" altLang="en-US" dirty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</a:br>
            <a:endParaRPr lang="zh-TW" altLang="en-US" dirty="0">
              <a:latin typeface="文鼎中鋼筆行楷" panose="020B0602010101010101" pitchFamily="34" charset="-120"/>
              <a:ea typeface="文鼎中鋼筆行楷" panose="020B0602010101010101" pitchFamily="34" charset="-120"/>
            </a:endParaRPr>
          </a:p>
        </p:txBody>
      </p:sp>
      <p:pic>
        <p:nvPicPr>
          <p:cNvPr id="1026" name="Picture 2" descr="臺灣黑熊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9253" y="3344090"/>
            <a:ext cx="3175000" cy="18090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「進擊的巨人」的圖片搜尋結果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4216" y="1098802"/>
            <a:ext cx="3005073" cy="2112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4683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accent1">
                    <a:lumMod val="60000"/>
                    <a:lumOff val="40000"/>
                  </a:schemeClr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石虎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zh-TW" altLang="en-US" dirty="0">
                <a:solidFill>
                  <a:srgbClr val="FF0000"/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石虎耳背的白斑是與家貓分辨的特徵之一。</a:t>
            </a:r>
          </a:p>
          <a:p>
            <a:r>
              <a:rPr lang="zh-TW" altLang="en-US" dirty="0">
                <a:solidFill>
                  <a:srgbClr val="FF0000"/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石虎為小型肉食性貓科動物，常單獨活動，屬於夜行性。白天棲息於樹洞或岩縫中，傍晚以後才出外行獵。</a:t>
            </a:r>
          </a:p>
          <a:p>
            <a:r>
              <a:rPr lang="zh-TW" altLang="en-US" dirty="0">
                <a:solidFill>
                  <a:srgbClr val="FF0000"/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石虎是小型囓齒類的天敵，對森林及農作物具有保護作用，可惜在棲息地破壞及獵捕壓力下，數量已極為稀少。</a:t>
            </a:r>
          </a:p>
          <a:p>
            <a:r>
              <a:rPr lang="zh-TW" altLang="en-US" dirty="0">
                <a:solidFill>
                  <a:srgbClr val="FF0000"/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/>
            </a:r>
            <a:br>
              <a:rPr lang="zh-TW" altLang="en-US" dirty="0">
                <a:solidFill>
                  <a:srgbClr val="FF0000"/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</a:br>
            <a:endParaRPr lang="zh-TW" altLang="en-US" dirty="0">
              <a:solidFill>
                <a:srgbClr val="FF0000"/>
              </a:solidFill>
              <a:latin typeface="文鼎中鋼筆行楷" panose="020B0602010101010101" pitchFamily="34" charset="-120"/>
              <a:ea typeface="文鼎中鋼筆行楷" panose="020B0602010101010101" pitchFamily="34" charset="-120"/>
            </a:endParaRPr>
          </a:p>
        </p:txBody>
      </p:sp>
      <p:pic>
        <p:nvPicPr>
          <p:cNvPr id="2050" name="Picture 2" descr="石虎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0350" y="4001294"/>
            <a:ext cx="3175000" cy="17960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「進擊的巨人」的圖片搜尋結果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4306" y="886755"/>
            <a:ext cx="1790700" cy="2552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5513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0"/>
            <a:ext cx="2949178" cy="535577"/>
          </a:xfrm>
        </p:spPr>
        <p:txBody>
          <a:bodyPr>
            <a:normAutofit/>
          </a:bodyPr>
          <a:lstStyle/>
          <a:p>
            <a:r>
              <a:rPr lang="zh-TW" altLang="en-US" dirty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食蛇龜</a:t>
            </a:r>
          </a:p>
        </p:txBody>
      </p:sp>
      <p:pic>
        <p:nvPicPr>
          <p:cNvPr id="9" name="內容版面配置區 8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29388" y="3687129"/>
            <a:ext cx="3520338" cy="2142307"/>
          </a:xfrm>
          <a:prstGeom prst="rect">
            <a:avLst/>
          </a:prstGeom>
        </p:spPr>
      </p:pic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0" y="535576"/>
            <a:ext cx="3579019" cy="6322423"/>
          </a:xfrm>
        </p:spPr>
        <p:txBody>
          <a:bodyPr>
            <a:normAutofit/>
          </a:bodyPr>
          <a:lstStyle/>
          <a:p>
            <a:r>
              <a:rPr lang="zh-TW" altLang="en-US" dirty="0">
                <a:solidFill>
                  <a:srgbClr val="FF0000"/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形態：	體型渾圓，背甲高聳呈圓拱狀，中央有一列明顯的稜脊，腹甲無缺刻，胸盾與腹盾以韌帶連接。頭部為橄欖色，頰部黃色，眼後到頸部有一條黃色縱紋，背甲為黑褐色，中央稜脊和邊緣為黃色，腹甲為暗褐色或黑色。</a:t>
            </a:r>
          </a:p>
          <a:p>
            <a:r>
              <a:rPr lang="zh-TW" altLang="en-US" dirty="0">
                <a:solidFill>
                  <a:srgbClr val="FF0000"/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分佈：	東亞的中國南部、臺灣和日本琉球南部。生活在低海拔山區和丘陵潮濕的森林底層或森林邊緣的農耕地附近。</a:t>
            </a:r>
          </a:p>
          <a:p>
            <a:r>
              <a:rPr lang="zh-TW" altLang="en-US" dirty="0">
                <a:solidFill>
                  <a:srgbClr val="FF0000"/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食性：	植物、節肢動物、蠕蟲、環節動物、軟體動物</a:t>
            </a:r>
          </a:p>
          <a:p>
            <a:r>
              <a:rPr lang="zh-TW" altLang="en-US" dirty="0">
                <a:solidFill>
                  <a:srgbClr val="FF0000"/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解說：	</a:t>
            </a:r>
          </a:p>
          <a:p>
            <a:r>
              <a:rPr lang="zh-TW" altLang="en-US" dirty="0">
                <a:solidFill>
                  <a:srgbClr val="FF0000"/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食蛇龜黑色的腹甲中央有一條縫隙，使得腹甲的前、後緣可與背甲完全閉合。</a:t>
            </a:r>
          </a:p>
          <a:p>
            <a:r>
              <a:rPr lang="zh-TW" altLang="en-US" dirty="0">
                <a:solidFill>
                  <a:srgbClr val="FF0000"/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食蛇龜通常棲息在潮濕且近水源的森林或灌叢，很少會在水中活動，屬日行性龜類。</a:t>
            </a:r>
          </a:p>
          <a:p>
            <a:r>
              <a:rPr lang="zh-TW" altLang="en-US" dirty="0">
                <a:solidFill>
                  <a:srgbClr val="FF0000"/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食蛇龜的食物以植物及無脊椎動物為主，為何稱作「食蛇龜」的緣由則已不可考。</a:t>
            </a:r>
          </a:p>
          <a:p>
            <a:endParaRPr lang="zh-TW" altLang="en-US" dirty="0"/>
          </a:p>
        </p:txBody>
      </p:sp>
      <p:pic>
        <p:nvPicPr>
          <p:cNvPr id="1028" name="Picture 4" descr="ãé²æçå·¨äººãçåçæå°çµæ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9019" y="391885"/>
            <a:ext cx="4857750" cy="2733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8090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0"/>
            <a:ext cx="2949178" cy="509451"/>
          </a:xfrm>
        </p:spPr>
        <p:txBody>
          <a:bodyPr>
            <a:normAutofit fontScale="90000"/>
          </a:bodyPr>
          <a:lstStyle/>
          <a:p>
            <a:r>
              <a:rPr lang="zh-TW" altLang="en-US" dirty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鼬獾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732790" y="4101737"/>
            <a:ext cx="3300866" cy="2159317"/>
          </a:xfrm>
          <a:prstGeom prst="rect">
            <a:avLst/>
          </a:prstGeom>
        </p:spPr>
      </p:pic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0" y="509451"/>
            <a:ext cx="3579019" cy="6348549"/>
          </a:xfrm>
        </p:spPr>
        <p:txBody>
          <a:bodyPr/>
          <a:lstStyle/>
          <a:p>
            <a:r>
              <a:rPr lang="zh-TW" altLang="en-US" dirty="0">
                <a:solidFill>
                  <a:schemeClr val="accent4">
                    <a:lumMod val="75000"/>
                  </a:schemeClr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形態：	四肢短，腳寬大，爪長而強壯利於挖掘。尾呈叢狀，具白色長毛。臉部尖如鼠，鼻子為粉紅色。耳圓，四肢短，爪細長而尖銳。 背部色調一般為灰棕色到棕黑色，腹部顏色較淺。頭頂經後頸至背中央有一白色縱帶條紋，額頂有黃白斑，臉頰至前頸以及腹部中央亦為黃白色。</a:t>
            </a:r>
          </a:p>
          <a:p>
            <a:r>
              <a:rPr lang="zh-TW" altLang="en-US" dirty="0">
                <a:solidFill>
                  <a:schemeClr val="accent4">
                    <a:lumMod val="75000"/>
                  </a:schemeClr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分佈：	臺灣特有亞種。分布於低、中海拔山區，林地與草地均可見其蹤跡。</a:t>
            </a:r>
          </a:p>
          <a:p>
            <a:r>
              <a:rPr lang="zh-TW" altLang="en-US" dirty="0">
                <a:solidFill>
                  <a:schemeClr val="accent4">
                    <a:lumMod val="75000"/>
                  </a:schemeClr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食性：	雜食性。食物包括小型脊椎動物、昆蟲、蚯蚓、果實。</a:t>
            </a:r>
          </a:p>
          <a:p>
            <a:r>
              <a:rPr lang="zh-TW" altLang="en-US" dirty="0">
                <a:solidFill>
                  <a:schemeClr val="accent4">
                    <a:lumMod val="75000"/>
                  </a:schemeClr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解說：	</a:t>
            </a:r>
          </a:p>
          <a:p>
            <a:r>
              <a:rPr lang="zh-TW" altLang="en-US" dirty="0">
                <a:solidFill>
                  <a:schemeClr val="accent4">
                    <a:lumMod val="75000"/>
                  </a:schemeClr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夜行性動物；白天躲藏於自行挖掘之樹洞、土洞或岩洞內休息，黃昏或夜晚始外出覓食。</a:t>
            </a:r>
          </a:p>
          <a:p>
            <a:r>
              <a:rPr lang="zh-TW" altLang="en-US" dirty="0">
                <a:solidFill>
                  <a:schemeClr val="accent4">
                    <a:lumMod val="75000"/>
                  </a:schemeClr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頭上明顯的標識可以表達警戒的訊號，排遺呈黑色細長螺旋狀。受驚嚇或被逼迫時會由肛門腺分泌具惡臭之氣味以驅敵。</a:t>
            </a:r>
          </a:p>
          <a:p>
            <a:r>
              <a:rPr lang="zh-TW" altLang="en-US" dirty="0">
                <a:solidFill>
                  <a:schemeClr val="accent4">
                    <a:lumMod val="75000"/>
                  </a:schemeClr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鼬獾的臉部看起來和白鼻心很像，所以常被人誤認。</a:t>
            </a:r>
          </a:p>
        </p:txBody>
      </p:sp>
      <p:pic>
        <p:nvPicPr>
          <p:cNvPr id="3074" name="Picture 2" descr="ãé²æçå·¨äººãçåçæå°çµæ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4422" y="796834"/>
            <a:ext cx="4037602" cy="2567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60936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</TotalTime>
  <Words>389</Words>
  <Application>Microsoft Office PowerPoint</Application>
  <PresentationFormat>如螢幕大小 (4:3)</PresentationFormat>
  <Paragraphs>56</Paragraphs>
  <Slides>12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12</vt:i4>
      </vt:variant>
    </vt:vector>
  </HeadingPairs>
  <TitlesOfParts>
    <vt:vector size="18" baseType="lpstr">
      <vt:lpstr>文鼎中鋼筆行楷</vt:lpstr>
      <vt:lpstr>新細明體</vt:lpstr>
      <vt:lpstr>Arial</vt:lpstr>
      <vt:lpstr>Calibri</vt:lpstr>
      <vt:lpstr>Calibri Light</vt:lpstr>
      <vt:lpstr>Office 佈景主題</vt:lpstr>
      <vt:lpstr>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</vt:lpstr>
      <vt:lpstr>食蛇龜</vt:lpstr>
      <vt:lpstr>石虎</vt:lpstr>
      <vt:lpstr>臺灣黑熊</vt:lpstr>
      <vt:lpstr>進擊的動物</vt:lpstr>
      <vt:lpstr>臺灣黑熊</vt:lpstr>
      <vt:lpstr>石虎</vt:lpstr>
      <vt:lpstr>食蛇龜</vt:lpstr>
      <vt:lpstr>鼬獾</vt:lpstr>
      <vt:lpstr>領角鴞</vt:lpstr>
      <vt:lpstr>黑蜘蛛猴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3</cp:revision>
  <dcterms:created xsi:type="dcterms:W3CDTF">2019-12-24T07:50:39Z</dcterms:created>
  <dcterms:modified xsi:type="dcterms:W3CDTF">2020-01-07T07:56:40Z</dcterms:modified>
</cp:coreProperties>
</file>